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trictFirstAndLastChars="0" saveSubsetFonts="1" autoCompressPictures="0">
  <p:sldMasterIdLst>
    <p:sldMasterId id="2147483648" r:id="rId1"/>
  </p:sldMasterIdLst>
  <p:notesMasterIdLst>
    <p:notesMasterId r:id="rId4"/>
  </p:notesMasterIdLst>
  <p:sldIdLst>
    <p:sldId id="262" r:id="rId2"/>
    <p:sldId id="264" r:id="rId3"/>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iQ6qibgGiLkD+JlYLm7jKNpspJQ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DE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650" autoAdjust="0"/>
    <p:restoredTop sz="96318" autoAdjust="0"/>
  </p:normalViewPr>
  <p:slideViewPr>
    <p:cSldViewPr snapToGrid="0">
      <p:cViewPr varScale="1">
        <p:scale>
          <a:sx n="51" d="100"/>
          <a:sy n="51" d="100"/>
        </p:scale>
        <p:origin x="1908" y="4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microsoft.com/office/2018/10/relationships/authors" Target="authors.xml"/><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dirty="0"/>
          </a:p>
        </p:txBody>
      </p:sp>
      <p:sp>
        <p:nvSpPr>
          <p:cNvPr id="8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287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8328AF8A-B832-E97D-B126-8D5E79ABD189}"/>
            </a:ext>
          </a:extLst>
        </p:cNvPr>
        <p:cNvGrpSpPr/>
        <p:nvPr/>
      </p:nvGrpSpPr>
      <p:grpSpPr>
        <a:xfrm>
          <a:off x="0" y="0"/>
          <a:ext cx="0" cy="0"/>
          <a:chOff x="0" y="0"/>
          <a:chExt cx="0" cy="0"/>
        </a:xfrm>
      </p:grpSpPr>
      <p:sp>
        <p:nvSpPr>
          <p:cNvPr id="85" name="Google Shape;85;p1:notes">
            <a:extLst>
              <a:ext uri="{FF2B5EF4-FFF2-40B4-BE49-F238E27FC236}">
                <a16:creationId xmlns:a16="http://schemas.microsoft.com/office/drawing/2014/main" id="{69AB77B9-E616-3603-C8AB-269B1D68F39A}"/>
              </a:ext>
            </a:extLst>
          </p:cNvPr>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dirty="0"/>
          </a:p>
        </p:txBody>
      </p:sp>
      <p:sp>
        <p:nvSpPr>
          <p:cNvPr id="86" name="Google Shape;86;p1:notes">
            <a:extLst>
              <a:ext uri="{FF2B5EF4-FFF2-40B4-BE49-F238E27FC236}">
                <a16:creationId xmlns:a16="http://schemas.microsoft.com/office/drawing/2014/main" id="{41711A79-E3FE-E6FE-BEA1-EBA9BC7EE23F}"/>
              </a:ext>
            </a:extLst>
          </p:cNvPr>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9656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5"/>
        <p:cNvGrpSpPr/>
        <p:nvPr/>
      </p:nvGrpSpPr>
      <p:grpSpPr>
        <a:xfrm>
          <a:off x="0" y="0"/>
          <a:ext cx="0" cy="0"/>
          <a:chOff x="0" y="0"/>
          <a:chExt cx="0" cy="0"/>
        </a:xfrm>
      </p:grpSpPr>
      <p:sp>
        <p:nvSpPr>
          <p:cNvPr id="16"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8"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36"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37"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0"/>
        <p:cNvGrpSpPr/>
        <p:nvPr/>
      </p:nvGrpSpPr>
      <p:grpSpPr>
        <a:xfrm>
          <a:off x="0" y="0"/>
          <a:ext cx="0" cy="0"/>
          <a:chOff x="0" y="0"/>
          <a:chExt cx="0" cy="0"/>
        </a:xfrm>
      </p:grpSpPr>
      <p:sp>
        <p:nvSpPr>
          <p:cNvPr id="41"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43"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44"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45"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46"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54"/>
        <p:cNvGrpSpPr/>
        <p:nvPr/>
      </p:nvGrpSpPr>
      <p:grpSpPr>
        <a:xfrm>
          <a:off x="0" y="0"/>
          <a:ext cx="0" cy="0"/>
          <a:chOff x="0" y="0"/>
          <a:chExt cx="0" cy="0"/>
        </a:xfrm>
      </p:grpSpPr>
      <p:sp>
        <p:nvSpPr>
          <p:cNvPr id="55"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61"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62"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a:p>
        </p:txBody>
      </p:sp>
      <p:sp>
        <p:nvSpPr>
          <p:cNvPr id="68"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69"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75"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81"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2"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92" name="Google Shape;92;p1"/>
          <p:cNvSpPr txBox="1">
            <a:spLocks noGrp="1"/>
          </p:cNvSpPr>
          <p:nvPr>
            <p:ph type="title"/>
          </p:nvPr>
        </p:nvSpPr>
        <p:spPr>
          <a:xfrm>
            <a:off x="917524" y="189152"/>
            <a:ext cx="5359787" cy="306022"/>
          </a:xfrm>
          <a:prstGeom prst="rect">
            <a:avLst/>
          </a:prstGeom>
          <a:noFill/>
          <a:ln>
            <a:noFill/>
          </a:ln>
        </p:spPr>
        <p:txBody>
          <a:bodyPr spcFirstLastPara="1" wrap="square" lIns="91425" tIns="45700" rIns="91425" bIns="45700" anchor="ctr" anchorCtr="0">
            <a:normAutofit/>
          </a:bodyPr>
          <a:lstStyle/>
          <a:p>
            <a:pPr lvl="0">
              <a:buSzPts val="1900"/>
            </a:pPr>
            <a:r>
              <a:rPr lang="ja-JP" altLang="en-US" sz="1200" dirty="0">
                <a:latin typeface="Meiryo UI" panose="020B0604030504040204" pitchFamily="50" charset="-128"/>
                <a:ea typeface="Meiryo UI" panose="020B0604030504040204" pitchFamily="50" charset="-128"/>
                <a:cs typeface="Meiryo"/>
                <a:sym typeface="Meiryo"/>
              </a:rPr>
              <a:t>事業名（日本語）：</a:t>
            </a:r>
            <a:r>
              <a:rPr lang="ja-JP" altLang="en-US" sz="1200" dirty="0">
                <a:solidFill>
                  <a:schemeClr val="accent3"/>
                </a:solidFill>
                <a:latin typeface="Meiryo UI" panose="020B0604030504040204" pitchFamily="50" charset="-128"/>
                <a:ea typeface="Meiryo UI" panose="020B0604030504040204" pitchFamily="50" charset="-128"/>
                <a:cs typeface="Meiryo"/>
                <a:sym typeface="Meiryo"/>
              </a:rPr>
              <a:t>（例）プレミアムインバウンドツアー</a:t>
            </a:r>
            <a:endParaRPr sz="2000" dirty="0">
              <a:solidFill>
                <a:schemeClr val="accent3"/>
              </a:solidFill>
              <a:latin typeface="Meiryo UI" panose="020B0604030504040204" pitchFamily="50" charset="-128"/>
              <a:ea typeface="Meiryo UI" panose="020B0604030504040204" pitchFamily="50" charset="-128"/>
            </a:endParaRPr>
          </a:p>
        </p:txBody>
      </p:sp>
      <p:grpSp>
        <p:nvGrpSpPr>
          <p:cNvPr id="99" name="Google Shape;99;p1"/>
          <p:cNvGrpSpPr/>
          <p:nvPr/>
        </p:nvGrpSpPr>
        <p:grpSpPr>
          <a:xfrm>
            <a:off x="0" y="461408"/>
            <a:ext cx="9910806" cy="110465"/>
            <a:chOff x="-3175" y="476672"/>
            <a:chExt cx="9910806" cy="110465"/>
          </a:xfrm>
        </p:grpSpPr>
        <p:cxnSp>
          <p:nvCxnSpPr>
            <p:cNvPr id="100"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01"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02"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03" name="Google Shape;103;p1"/>
          <p:cNvSpPr txBox="1"/>
          <p:nvPr/>
        </p:nvSpPr>
        <p:spPr>
          <a:xfrm>
            <a:off x="6883601" y="-10628"/>
            <a:ext cx="3101195" cy="230792"/>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altLang="en-US" sz="900" dirty="0">
                <a:solidFill>
                  <a:schemeClr val="dk1"/>
                </a:solidFill>
                <a:latin typeface="Meiryo UI" panose="020B0604030504040204" pitchFamily="50" charset="-128"/>
                <a:ea typeface="Meiryo UI" panose="020B0604030504040204" pitchFamily="50" charset="-128"/>
                <a:cs typeface="Meiryo"/>
                <a:sym typeface="Meiryo"/>
              </a:rPr>
              <a:t>地方創生プレミアムインバウンドツアー集中展開事業　</a:t>
            </a:r>
            <a:r>
              <a:rPr lang="en-US" altLang="ja-JP" sz="900" dirty="0">
                <a:solidFill>
                  <a:schemeClr val="dk1"/>
                </a:solidFill>
                <a:latin typeface="Meiryo UI" panose="020B0604030504040204" pitchFamily="50" charset="-128"/>
                <a:ea typeface="Meiryo UI" panose="020B0604030504040204" pitchFamily="50" charset="-128"/>
                <a:cs typeface="Meiryo"/>
                <a:sym typeface="Meiryo"/>
              </a:rPr>
              <a:t>【</a:t>
            </a:r>
            <a:r>
              <a:rPr lang="ja-JP" sz="900" dirty="0">
                <a:solidFill>
                  <a:schemeClr val="dk1"/>
                </a:solidFill>
                <a:latin typeface="Meiryo UI" panose="020B0604030504040204" pitchFamily="50" charset="-128"/>
                <a:ea typeface="Meiryo UI" panose="020B0604030504040204" pitchFamily="50" charset="-128"/>
                <a:cs typeface="Meiryo"/>
                <a:sym typeface="Meiryo"/>
              </a:rPr>
              <a:t>様式４</a:t>
            </a:r>
            <a:r>
              <a:rPr lang="en-US" altLang="ja-JP" sz="900" dirty="0">
                <a:solidFill>
                  <a:schemeClr val="dk1"/>
                </a:solidFill>
                <a:latin typeface="Meiryo UI" panose="020B0604030504040204" pitchFamily="50" charset="-128"/>
                <a:ea typeface="Meiryo UI" panose="020B0604030504040204" pitchFamily="50" charset="-128"/>
                <a:cs typeface="Meiryo"/>
                <a:sym typeface="Meiryo"/>
              </a:rPr>
              <a:t>】</a:t>
            </a:r>
            <a:endParaRPr sz="1000" dirty="0">
              <a:latin typeface="Meiryo UI" panose="020B0604030504040204" pitchFamily="50" charset="-128"/>
              <a:ea typeface="Meiryo UI" panose="020B0604030504040204" pitchFamily="50" charset="-128"/>
            </a:endParaRPr>
          </a:p>
        </p:txBody>
      </p:sp>
      <p:sp>
        <p:nvSpPr>
          <p:cNvPr id="19" name="Google Shape;92;p1"/>
          <p:cNvSpPr txBox="1">
            <a:spLocks/>
          </p:cNvSpPr>
          <p:nvPr/>
        </p:nvSpPr>
        <p:spPr>
          <a:xfrm>
            <a:off x="4535438" y="0"/>
            <a:ext cx="2348163" cy="4762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en-US" altLang="ja-JP" sz="1200" dirty="0">
                <a:latin typeface="Meiryo UI" panose="020B0604030504040204" pitchFamily="50" charset="-128"/>
                <a:ea typeface="Meiryo UI" panose="020B0604030504040204" pitchFamily="50" charset="-128"/>
                <a:cs typeface="Meiryo"/>
                <a:sym typeface="Meiryo"/>
              </a:rPr>
              <a:t>【○○</a:t>
            </a:r>
            <a:r>
              <a:rPr lang="ja-JP" altLang="en-US" sz="1200" dirty="0">
                <a:latin typeface="Meiryo UI" panose="020B0604030504040204" pitchFamily="50" charset="-128"/>
                <a:ea typeface="Meiryo UI" panose="020B0604030504040204" pitchFamily="50" charset="-128"/>
                <a:cs typeface="Meiryo"/>
                <a:sym typeface="Meiryo"/>
              </a:rPr>
              <a:t>県○○市、</a:t>
            </a:r>
            <a:r>
              <a:rPr lang="en-US" altLang="ja-JP" sz="1200" dirty="0">
                <a:latin typeface="Meiryo UI" panose="020B0604030504040204" pitchFamily="50" charset="-128"/>
                <a:ea typeface="Meiryo UI" panose="020B0604030504040204" pitchFamily="50" charset="-128"/>
                <a:cs typeface="Meiryo"/>
                <a:sym typeface="Meiryo"/>
              </a:rPr>
              <a:t> ○○</a:t>
            </a:r>
            <a:r>
              <a:rPr lang="ja-JP" altLang="en-US" sz="1200" dirty="0">
                <a:latin typeface="Meiryo UI" panose="020B0604030504040204" pitchFamily="50" charset="-128"/>
                <a:ea typeface="Meiryo UI" panose="020B0604030504040204" pitchFamily="50" charset="-128"/>
                <a:cs typeface="Meiryo"/>
                <a:sym typeface="Meiryo"/>
              </a:rPr>
              <a:t>県○○市、</a:t>
            </a:r>
            <a:r>
              <a:rPr lang="en-US" altLang="ja-JP" sz="1200" dirty="0">
                <a:latin typeface="Meiryo UI" panose="020B0604030504040204" pitchFamily="50" charset="-128"/>
                <a:ea typeface="Meiryo UI" panose="020B0604030504040204" pitchFamily="50" charset="-128"/>
                <a:cs typeface="Meiryo"/>
                <a:sym typeface="Meiryo"/>
              </a:rPr>
              <a:t> ○○</a:t>
            </a:r>
            <a:r>
              <a:rPr lang="ja-JP" altLang="en-US" sz="1200" dirty="0">
                <a:latin typeface="Meiryo UI" panose="020B0604030504040204" pitchFamily="50" charset="-128"/>
                <a:ea typeface="Meiryo UI" panose="020B0604030504040204" pitchFamily="50" charset="-128"/>
                <a:cs typeface="Meiryo"/>
                <a:sym typeface="Meiryo"/>
              </a:rPr>
              <a:t>県○○市</a:t>
            </a:r>
            <a:r>
              <a:rPr lang="en-US" altLang="ja-JP" sz="1200" dirty="0">
                <a:latin typeface="Meiryo UI" panose="020B0604030504040204" pitchFamily="50" charset="-128"/>
                <a:ea typeface="Meiryo UI" panose="020B0604030504040204" pitchFamily="50" charset="-128"/>
                <a:cs typeface="Meiryo"/>
                <a:sym typeface="Meiryo"/>
              </a:rPr>
              <a:t>】 </a:t>
            </a:r>
            <a:r>
              <a:rPr lang="ja-JP" altLang="en-US" sz="1200" dirty="0">
                <a:latin typeface="Meiryo UI" panose="020B0604030504040204" pitchFamily="50" charset="-128"/>
                <a:ea typeface="Meiryo UI" panose="020B0604030504040204" pitchFamily="50" charset="-128"/>
                <a:cs typeface="Meiryo"/>
                <a:sym typeface="Meiryo"/>
              </a:rPr>
              <a:t>　</a:t>
            </a:r>
            <a:endParaRPr lang="ja-JP" altLang="en-US" sz="2000" dirty="0">
              <a:latin typeface="Meiryo UI" panose="020B0604030504040204" pitchFamily="50" charset="-128"/>
              <a:ea typeface="Meiryo UI" panose="020B0604030504040204" pitchFamily="50" charset="-128"/>
            </a:endParaRPr>
          </a:p>
        </p:txBody>
      </p:sp>
      <p:sp>
        <p:nvSpPr>
          <p:cNvPr id="25" name="Google Shape;92;p1"/>
          <p:cNvSpPr txBox="1">
            <a:spLocks/>
          </p:cNvSpPr>
          <p:nvPr/>
        </p:nvSpPr>
        <p:spPr>
          <a:xfrm>
            <a:off x="7342969" y="208484"/>
            <a:ext cx="2490461" cy="353075"/>
          </a:xfrm>
          <a:prstGeom prst="rect">
            <a:avLst/>
          </a:prstGeom>
          <a:solidFill>
            <a:schemeClr val="bg1"/>
          </a:solidFill>
          <a:ln w="19050">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r">
              <a:buSzPts val="1900"/>
              <a:buFont typeface="Meiryo"/>
              <a:buNone/>
            </a:pPr>
            <a:r>
              <a:rPr lang="ja-JP" altLang="en-US" sz="1100" dirty="0">
                <a:latin typeface="Meiryo UI" panose="020B0604030504040204" pitchFamily="50" charset="-128"/>
                <a:ea typeface="Meiryo UI" panose="020B0604030504040204" pitchFamily="50" charset="-128"/>
              </a:rPr>
              <a:t>対象経費合計　　  ：○○</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endParaRPr>
          </a:p>
          <a:p>
            <a:pPr algn="r">
              <a:buSzPts val="1900"/>
              <a:buFont typeface="Meiryo"/>
              <a:buNone/>
            </a:pPr>
            <a:r>
              <a:rPr lang="ja-JP" altLang="en-US" sz="1100" dirty="0">
                <a:latin typeface="Meiryo UI" panose="020B0604030504040204" pitchFamily="50" charset="-128"/>
                <a:ea typeface="Meiryo UI" panose="020B0604030504040204" pitchFamily="50" charset="-128"/>
              </a:rPr>
              <a:t>支援</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補助</a:t>
            </a:r>
            <a:r>
              <a:rPr lang="en-US" altLang="ja-JP" sz="1100" dirty="0">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希望</a:t>
            </a:r>
            <a:r>
              <a:rPr lang="ja-JP" altLang="en-US" sz="1100" dirty="0">
                <a:latin typeface="Meiryo UI" panose="020B0604030504040204" pitchFamily="50" charset="-128"/>
                <a:ea typeface="Meiryo UI" panose="020B0604030504040204" pitchFamily="50" charset="-128"/>
              </a:rPr>
              <a:t>額：○○</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○○○千円</a:t>
            </a:r>
          </a:p>
        </p:txBody>
      </p:sp>
      <p:sp>
        <p:nvSpPr>
          <p:cNvPr id="2" name="正方形/長方形 1">
            <a:extLst>
              <a:ext uri="{FF2B5EF4-FFF2-40B4-BE49-F238E27FC236}">
                <a16:creationId xmlns:a16="http://schemas.microsoft.com/office/drawing/2014/main" id="{F99489C9-6CEF-4781-D4BC-801D7C261118}"/>
              </a:ext>
            </a:extLst>
          </p:cNvPr>
          <p:cNvSpPr/>
          <p:nvPr/>
        </p:nvSpPr>
        <p:spPr>
          <a:xfrm>
            <a:off x="49351" y="77761"/>
            <a:ext cx="771328" cy="231093"/>
          </a:xfrm>
          <a:prstGeom prst="rect">
            <a:avLst/>
          </a:prstGeom>
          <a:solidFill>
            <a:srgbClr val="FF0000"/>
          </a:solidFill>
          <a:ln>
            <a:noFill/>
          </a:ln>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kumimoji="1" lang="ja-JP" altLang="en-US" sz="1100" dirty="0"/>
              <a:t>●●●●●</a:t>
            </a:r>
          </a:p>
        </p:txBody>
      </p:sp>
      <p:sp>
        <p:nvSpPr>
          <p:cNvPr id="5" name="吹き出し: 四角形 4">
            <a:extLst>
              <a:ext uri="{FF2B5EF4-FFF2-40B4-BE49-F238E27FC236}">
                <a16:creationId xmlns:a16="http://schemas.microsoft.com/office/drawing/2014/main" id="{5BF01C45-BD31-5FA9-E42F-BEB6E4BEA181}"/>
              </a:ext>
            </a:extLst>
          </p:cNvPr>
          <p:cNvSpPr/>
          <p:nvPr/>
        </p:nvSpPr>
        <p:spPr>
          <a:xfrm>
            <a:off x="89413" y="270231"/>
            <a:ext cx="1757813" cy="276832"/>
          </a:xfrm>
          <a:prstGeom prst="wedgeRectCallout">
            <a:avLst>
              <a:gd name="adj1" fmla="val -27794"/>
              <a:gd name="adj2" fmla="val -91138"/>
            </a:avLst>
          </a:prstGeom>
          <a:solidFill>
            <a:schemeClr val="bg1"/>
          </a:solidFill>
          <a:ln w="317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申請フォーム送信後に公募事務局より</a:t>
            </a:r>
            <a:endParaRPr kumimoji="1" lang="en-US" altLang="ja-JP" sz="700" dirty="0"/>
          </a:p>
          <a:p>
            <a:pPr algn="ctr"/>
            <a:r>
              <a:rPr kumimoji="1" lang="ja-JP" altLang="en-US" sz="700" dirty="0"/>
              <a:t>返信されるメールの受付番号を入力</a:t>
            </a:r>
          </a:p>
        </p:txBody>
      </p:sp>
      <p:sp>
        <p:nvSpPr>
          <p:cNvPr id="12" name="Google Shape;92;p1">
            <a:extLst>
              <a:ext uri="{FF2B5EF4-FFF2-40B4-BE49-F238E27FC236}">
                <a16:creationId xmlns:a16="http://schemas.microsoft.com/office/drawing/2014/main" id="{5C69B3F4-7186-9E60-02BA-E520E6D176FF}"/>
              </a:ext>
            </a:extLst>
          </p:cNvPr>
          <p:cNvSpPr txBox="1">
            <a:spLocks/>
          </p:cNvSpPr>
          <p:nvPr/>
        </p:nvSpPr>
        <p:spPr>
          <a:xfrm>
            <a:off x="898664" y="-7839"/>
            <a:ext cx="4225874" cy="306022"/>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pPr>
            <a:r>
              <a:rPr lang="zh-TW" altLang="en-US" sz="1200" dirty="0">
                <a:latin typeface="Meiryo UI" panose="020B0604030504040204" pitchFamily="50" charset="-128"/>
                <a:ea typeface="Meiryo UI" panose="020B0604030504040204" pitchFamily="50" charset="-128"/>
                <a:cs typeface="Meiryo"/>
                <a:sym typeface="Meiryo"/>
              </a:rPr>
              <a:t>事業名（</a:t>
            </a:r>
            <a:r>
              <a:rPr lang="ja-JP" altLang="en-US" sz="1200" dirty="0">
                <a:solidFill>
                  <a:schemeClr val="tx1"/>
                </a:solidFill>
                <a:latin typeface="Meiryo UI" panose="020B0604030504040204" pitchFamily="50" charset="-128"/>
                <a:ea typeface="Meiryo UI" panose="020B0604030504040204" pitchFamily="50" charset="-128"/>
                <a:cs typeface="Meiryo"/>
                <a:sym typeface="Meiryo"/>
              </a:rPr>
              <a:t>外国語</a:t>
            </a:r>
            <a:r>
              <a:rPr lang="zh-TW" altLang="en-US" sz="1200" dirty="0">
                <a:latin typeface="Meiryo UI" panose="020B0604030504040204" pitchFamily="50" charset="-128"/>
                <a:ea typeface="Meiryo UI" panose="020B0604030504040204" pitchFamily="50" charset="-128"/>
                <a:cs typeface="Meiryo"/>
                <a:sym typeface="Meiryo"/>
              </a:rPr>
              <a:t>）：</a:t>
            </a:r>
            <a:r>
              <a:rPr lang="ja-JP" altLang="en-US" sz="1200" dirty="0">
                <a:solidFill>
                  <a:schemeClr val="accent3"/>
                </a:solidFill>
                <a:latin typeface="Meiryo UI" panose="020B0604030504040204" pitchFamily="50" charset="-128"/>
                <a:ea typeface="Meiryo UI" panose="020B0604030504040204" pitchFamily="50" charset="-128"/>
                <a:cs typeface="Meiryo"/>
                <a:sym typeface="Meiryo"/>
              </a:rPr>
              <a:t>（例）</a:t>
            </a:r>
            <a:r>
              <a:rPr lang="en-US" altLang="zh-TW" sz="1200" dirty="0">
                <a:solidFill>
                  <a:schemeClr val="accent3"/>
                </a:solidFill>
                <a:latin typeface="Meiryo UI" panose="020B0604030504040204" pitchFamily="50" charset="-128"/>
                <a:ea typeface="Meiryo UI" panose="020B0604030504040204" pitchFamily="50" charset="-128"/>
                <a:cs typeface="Meiryo"/>
                <a:sym typeface="Meiryo"/>
              </a:rPr>
              <a:t>Premium Inbound Tour</a:t>
            </a:r>
            <a:endParaRPr lang="zh-TW" altLang="en-US" sz="2000" dirty="0">
              <a:solidFill>
                <a:schemeClr val="accent3"/>
              </a:solidFill>
              <a:latin typeface="Meiryo UI" panose="020B0604030504040204" pitchFamily="50" charset="-128"/>
              <a:ea typeface="Meiryo UI" panose="020B0604030504040204" pitchFamily="50" charset="-128"/>
            </a:endParaRPr>
          </a:p>
        </p:txBody>
      </p:sp>
      <p:sp>
        <p:nvSpPr>
          <p:cNvPr id="13" name="吹き出し: 四角形 12">
            <a:extLst>
              <a:ext uri="{FF2B5EF4-FFF2-40B4-BE49-F238E27FC236}">
                <a16:creationId xmlns:a16="http://schemas.microsoft.com/office/drawing/2014/main" id="{D9A681EE-718A-78B5-081B-5D997DA03AFF}"/>
              </a:ext>
            </a:extLst>
          </p:cNvPr>
          <p:cNvSpPr/>
          <p:nvPr/>
        </p:nvSpPr>
        <p:spPr>
          <a:xfrm>
            <a:off x="5884190" y="314647"/>
            <a:ext cx="1409429" cy="291624"/>
          </a:xfrm>
          <a:prstGeom prst="wedgeRectCallout">
            <a:avLst>
              <a:gd name="adj1" fmla="val -60304"/>
              <a:gd name="adj2" fmla="val -35319"/>
            </a:avLst>
          </a:prstGeom>
          <a:solidFill>
            <a:schemeClr val="bg1"/>
          </a:solidFill>
          <a:ln w="317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a:solidFill>
                  <a:schemeClr val="tx1"/>
                </a:solidFill>
                <a:latin typeface="+mj-ea"/>
                <a:ea typeface="+mj-ea"/>
              </a:rPr>
              <a:t>体験商品の実施地域を記載</a:t>
            </a:r>
            <a:endParaRPr kumimoji="1" lang="en-US" altLang="ja-JP" sz="800" dirty="0">
              <a:solidFill>
                <a:schemeClr val="tx1"/>
              </a:solidFill>
              <a:latin typeface="+mj-ea"/>
              <a:ea typeface="+mj-ea"/>
            </a:endParaRPr>
          </a:p>
          <a:p>
            <a:pPr algn="ctr"/>
            <a:r>
              <a:rPr kumimoji="1" lang="ja-JP" altLang="en-US" sz="800" dirty="0">
                <a:solidFill>
                  <a:schemeClr val="tx1"/>
                </a:solidFill>
                <a:latin typeface="+mj-ea"/>
                <a:ea typeface="+mj-ea"/>
              </a:rPr>
              <a:t>複数の場合は複数記載</a:t>
            </a:r>
          </a:p>
        </p:txBody>
      </p:sp>
      <p:sp>
        <p:nvSpPr>
          <p:cNvPr id="8" name="正方形/長方形 7">
            <a:extLst>
              <a:ext uri="{FF2B5EF4-FFF2-40B4-BE49-F238E27FC236}">
                <a16:creationId xmlns:a16="http://schemas.microsoft.com/office/drawing/2014/main" id="{FA6CB2D1-ED03-A502-5F53-97C9071CDD38}"/>
              </a:ext>
            </a:extLst>
          </p:cNvPr>
          <p:cNvSpPr/>
          <p:nvPr/>
        </p:nvSpPr>
        <p:spPr>
          <a:xfrm>
            <a:off x="8020230" y="1661328"/>
            <a:ext cx="1832430" cy="5173384"/>
          </a:xfrm>
          <a:prstGeom prst="rect">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Google Shape;93;p1"/>
          <p:cNvSpPr txBox="1"/>
          <p:nvPr/>
        </p:nvSpPr>
        <p:spPr>
          <a:xfrm>
            <a:off x="7925517" y="3181824"/>
            <a:ext cx="1980483" cy="1015622"/>
          </a:xfrm>
          <a:prstGeom prst="rect">
            <a:avLst/>
          </a:prstGeom>
          <a:noFill/>
          <a:ln w="12700" cap="flat" cmpd="sng">
            <a:noFill/>
            <a:prstDash val="solid"/>
            <a:round/>
            <a:headEnd type="none" w="sm" len="sm"/>
            <a:tailEnd type="none" w="sm" len="sm"/>
          </a:ln>
        </p:spPr>
        <p:txBody>
          <a:bodyPr spcFirstLastPara="1" wrap="square" lIns="91425" tIns="45700" rIns="91425" bIns="45700" anchor="ctr" anchorCtr="0">
            <a:spAutoFit/>
          </a:bodyPr>
          <a:lstStyle/>
          <a:p>
            <a:pPr marL="171450" lvl="0" indent="-171450">
              <a:buFont typeface="游ゴシック" panose="020B0400000000000000" pitchFamily="50" charset="-128"/>
              <a:buChar char="※"/>
            </a:pP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事業</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の内容が分かる</a:t>
            </a: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イメージ図、</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画像</a:t>
            </a: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等を</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添付</a:t>
            </a: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してください。</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（提供する画像は公表可能で</a:t>
            </a:r>
            <a:r>
              <a:rPr lang="en-US" altLang="ja-JP" sz="1000" dirty="0">
                <a:solidFill>
                  <a:schemeClr val="dk1"/>
                </a:solidFill>
                <a:latin typeface="Meiryo UI" panose="020B0604030504040204" pitchFamily="50" charset="-128"/>
                <a:ea typeface="Meiryo UI" panose="020B0604030504040204" pitchFamily="50" charset="-128"/>
                <a:cs typeface="Meiryo"/>
                <a:sym typeface="Meiryo"/>
              </a:rPr>
              <a:t>1</a:t>
            </a: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a:t>
            </a:r>
            <a:r>
              <a:rPr lang="en-US" altLang="ja-JP" sz="1000" dirty="0">
                <a:solidFill>
                  <a:schemeClr val="dk1"/>
                </a:solidFill>
                <a:latin typeface="Meiryo UI" panose="020B0604030504040204" pitchFamily="50" charset="-128"/>
                <a:ea typeface="Meiryo UI" panose="020B0604030504040204" pitchFamily="50" charset="-128"/>
                <a:cs typeface="Meiryo"/>
                <a:sym typeface="Meiryo"/>
              </a:rPr>
              <a:t>MB</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a:t>
            </a:r>
            <a:r>
              <a:rPr lang="en-US" altLang="ja-JP" sz="1000" dirty="0">
                <a:solidFill>
                  <a:schemeClr val="dk1"/>
                </a:solidFill>
                <a:latin typeface="Meiryo UI" panose="020B0604030504040204" pitchFamily="50" charset="-128"/>
                <a:ea typeface="Meiryo UI" panose="020B0604030504040204" pitchFamily="50" charset="-128"/>
                <a:cs typeface="Meiryo"/>
                <a:sym typeface="Meiryo"/>
              </a:rPr>
              <a:t>1600×1200</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ピクセル程度</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一目で見て何が映っているのか</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わかりやすい画像を推奨します）</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p:txBody>
      </p:sp>
      <p:graphicFrame>
        <p:nvGraphicFramePr>
          <p:cNvPr id="11" name="表 10">
            <a:extLst>
              <a:ext uri="{FF2B5EF4-FFF2-40B4-BE49-F238E27FC236}">
                <a16:creationId xmlns:a16="http://schemas.microsoft.com/office/drawing/2014/main" id="{4DB64DB0-FCFD-C28A-5A6C-EB0BF3B37215}"/>
              </a:ext>
            </a:extLst>
          </p:cNvPr>
          <p:cNvGraphicFramePr>
            <a:graphicFrameLocks noGrp="1"/>
          </p:cNvGraphicFramePr>
          <p:nvPr>
            <p:extLst>
              <p:ext uri="{D42A27DB-BD31-4B8C-83A1-F6EECF244321}">
                <p14:modId xmlns:p14="http://schemas.microsoft.com/office/powerpoint/2010/main" val="587668342"/>
              </p:ext>
            </p:extLst>
          </p:nvPr>
        </p:nvGraphicFramePr>
        <p:xfrm>
          <a:off x="8001000" y="627309"/>
          <a:ext cx="1832430" cy="978584"/>
        </p:xfrm>
        <a:graphic>
          <a:graphicData uri="http://schemas.openxmlformats.org/drawingml/2006/table">
            <a:tbl>
              <a:tblPr firstRow="1" bandRow="1">
                <a:tableStyleId>{5940675A-B579-460E-94D1-54222C63F5DA}</a:tableStyleId>
              </a:tblPr>
              <a:tblGrid>
                <a:gridCol w="1372669">
                  <a:extLst>
                    <a:ext uri="{9D8B030D-6E8A-4147-A177-3AD203B41FA5}">
                      <a16:colId xmlns:a16="http://schemas.microsoft.com/office/drawing/2014/main" val="2809059496"/>
                    </a:ext>
                  </a:extLst>
                </a:gridCol>
                <a:gridCol w="459761">
                  <a:extLst>
                    <a:ext uri="{9D8B030D-6E8A-4147-A177-3AD203B41FA5}">
                      <a16:colId xmlns:a16="http://schemas.microsoft.com/office/drawing/2014/main" val="142445802"/>
                    </a:ext>
                  </a:extLst>
                </a:gridCol>
              </a:tblGrid>
              <a:tr h="288276">
                <a:tc>
                  <a:txBody>
                    <a:bodyPr/>
                    <a:lstStyle/>
                    <a:p>
                      <a:pPr lvl="1" algn="ctr"/>
                      <a:r>
                        <a:rPr kumimoji="1" lang="ja-JP" altLang="en-US" sz="800" dirty="0">
                          <a:solidFill>
                            <a:schemeClr val="tx1"/>
                          </a:solidFill>
                          <a:latin typeface="Meiryo UI" panose="020B0604030504040204" pitchFamily="50" charset="-128"/>
                          <a:ea typeface="Meiryo UI" panose="020B0604030504040204" pitchFamily="50" charset="-128"/>
                        </a:rPr>
                        <a:t>申請類型</a:t>
                      </a:r>
                    </a:p>
                  </a:txBody>
                  <a:tcPr marL="92246" marR="92246" marT="46123" marB="46123" anchor="ctr"/>
                </a:tc>
                <a:tc>
                  <a:txBody>
                    <a:bodyPr/>
                    <a:lstStyle/>
                    <a:p>
                      <a:pPr lvl="1" algn="ctr"/>
                      <a:r>
                        <a:rPr kumimoji="1" lang="ja-JP" altLang="en-US" sz="800" dirty="0">
                          <a:solidFill>
                            <a:schemeClr val="tx1"/>
                          </a:solidFill>
                          <a:latin typeface="Meiryo UI" panose="020B0604030504040204" pitchFamily="50" charset="-128"/>
                          <a:ea typeface="Meiryo UI" panose="020B0604030504040204" pitchFamily="50" charset="-128"/>
                        </a:rPr>
                        <a:t>該当に○</a:t>
                      </a:r>
                    </a:p>
                  </a:txBody>
                  <a:tcPr marL="92246" marR="92246" marT="46123" marB="46123"/>
                </a:tc>
                <a:extLst>
                  <a:ext uri="{0D108BD9-81ED-4DB2-BD59-A6C34878D82A}">
                    <a16:rowId xmlns:a16="http://schemas.microsoft.com/office/drawing/2014/main" val="277251242"/>
                  </a:ext>
                </a:extLst>
              </a:tr>
              <a:tr h="207033">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類型①プレミアム型</a:t>
                      </a:r>
                    </a:p>
                  </a:txBody>
                  <a:tcPr marL="92246" marR="92246" marT="46123" marB="46123" anchor="ctr">
                    <a:solidFill>
                      <a:schemeClr val="accent2">
                        <a:lumMod val="20000"/>
                        <a:lumOff val="80000"/>
                      </a:schemeClr>
                    </a:solidFill>
                  </a:tcPr>
                </a:tc>
                <a:tc>
                  <a:txBody>
                    <a:bodyPr/>
                    <a:lstStyle/>
                    <a:p>
                      <a:pPr algn="ctr"/>
                      <a:endParaRPr lang="ja-JP" altLang="en-US" sz="800" dirty="0">
                        <a:solidFill>
                          <a:schemeClr val="accent6">
                            <a:lumMod val="50000"/>
                          </a:schemeClr>
                        </a:solidFill>
                      </a:endParaRPr>
                    </a:p>
                  </a:txBody>
                  <a:tcPr marL="92246" marR="92246" marT="46123" marB="46123" anchor="ctr">
                    <a:solidFill>
                      <a:schemeClr val="accent2">
                        <a:lumMod val="20000"/>
                        <a:lumOff val="80000"/>
                      </a:schemeClr>
                    </a:solidFill>
                  </a:tcPr>
                </a:tc>
                <a:extLst>
                  <a:ext uri="{0D108BD9-81ED-4DB2-BD59-A6C34878D82A}">
                    <a16:rowId xmlns:a16="http://schemas.microsoft.com/office/drawing/2014/main" val="3103394164"/>
                  </a:ext>
                </a:extLst>
              </a:tr>
              <a:tr h="207033">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類型②コト消費</a:t>
                      </a: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モノ消費型</a:t>
                      </a:r>
                    </a:p>
                  </a:txBody>
                  <a:tcPr marL="92246" marR="92246" marT="46123" marB="46123" anchor="ctr">
                    <a:solidFill>
                      <a:schemeClr val="accent4">
                        <a:lumMod val="20000"/>
                        <a:lumOff val="80000"/>
                      </a:schemeClr>
                    </a:solidFill>
                  </a:tcPr>
                </a:tc>
                <a:tc>
                  <a:txBody>
                    <a:bodyPr/>
                    <a:lstStyle/>
                    <a:p>
                      <a:pPr algn="ctr"/>
                      <a:endParaRPr lang="ja-JP" altLang="en-US" sz="800" dirty="0">
                        <a:solidFill>
                          <a:schemeClr val="accent6">
                            <a:lumMod val="50000"/>
                          </a:schemeClr>
                        </a:solidFill>
                      </a:endParaRPr>
                    </a:p>
                  </a:txBody>
                  <a:tcPr marL="92246" marR="92246" marT="46123" marB="46123" anchor="ctr">
                    <a:solidFill>
                      <a:schemeClr val="accent4">
                        <a:lumMod val="20000"/>
                        <a:lumOff val="80000"/>
                      </a:schemeClr>
                    </a:solidFill>
                  </a:tcPr>
                </a:tc>
                <a:extLst>
                  <a:ext uri="{0D108BD9-81ED-4DB2-BD59-A6C34878D82A}">
                    <a16:rowId xmlns:a16="http://schemas.microsoft.com/office/drawing/2014/main" val="1970876098"/>
                  </a:ext>
                </a:extLst>
              </a:tr>
              <a:tr h="207033">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類型③規制改革型</a:t>
                      </a:r>
                    </a:p>
                  </a:txBody>
                  <a:tcPr marL="92246" marR="92246" marT="46123" marB="46123" anchor="ctr">
                    <a:solidFill>
                      <a:schemeClr val="accent6">
                        <a:lumMod val="40000"/>
                        <a:lumOff val="60000"/>
                      </a:schemeClr>
                    </a:solidFill>
                  </a:tcPr>
                </a:tc>
                <a:tc>
                  <a:txBody>
                    <a:bodyPr/>
                    <a:lstStyle/>
                    <a:p>
                      <a:pPr algn="ctr"/>
                      <a:endParaRPr lang="ja-JP" altLang="en-US" sz="800" dirty="0">
                        <a:solidFill>
                          <a:schemeClr val="accent6">
                            <a:lumMod val="50000"/>
                          </a:schemeClr>
                        </a:solidFill>
                      </a:endParaRPr>
                    </a:p>
                  </a:txBody>
                  <a:tcPr marL="92246" marR="92246" marT="46123" marB="46123" anchor="ctr">
                    <a:solidFill>
                      <a:schemeClr val="accent6">
                        <a:lumMod val="40000"/>
                        <a:lumOff val="60000"/>
                      </a:schemeClr>
                    </a:solidFill>
                  </a:tcPr>
                </a:tc>
                <a:extLst>
                  <a:ext uri="{0D108BD9-81ED-4DB2-BD59-A6C34878D82A}">
                    <a16:rowId xmlns:a16="http://schemas.microsoft.com/office/drawing/2014/main" val="3432542865"/>
                  </a:ext>
                </a:extLst>
              </a:tr>
            </a:tbl>
          </a:graphicData>
        </a:graphic>
      </p:graphicFrame>
      <p:sp>
        <p:nvSpPr>
          <p:cNvPr id="6" name="Google Shape;93;p1">
            <a:extLst>
              <a:ext uri="{FF2B5EF4-FFF2-40B4-BE49-F238E27FC236}">
                <a16:creationId xmlns:a16="http://schemas.microsoft.com/office/drawing/2014/main" id="{5C7AAFF7-F3F4-6984-D3F5-B36760B13229}"/>
              </a:ext>
            </a:extLst>
          </p:cNvPr>
          <p:cNvSpPr txBox="1"/>
          <p:nvPr/>
        </p:nvSpPr>
        <p:spPr>
          <a:xfrm>
            <a:off x="7927396" y="4242410"/>
            <a:ext cx="2057400" cy="400069"/>
          </a:xfrm>
          <a:prstGeom prst="rect">
            <a:avLst/>
          </a:prstGeom>
          <a:noFill/>
          <a:ln w="12700" cap="flat" cmpd="sng">
            <a:noFill/>
            <a:prstDash val="solid"/>
            <a:round/>
            <a:headEnd type="none" w="sm" len="sm"/>
            <a:tailEnd type="none" w="sm" len="sm"/>
          </a:ln>
        </p:spPr>
        <p:txBody>
          <a:bodyPr spcFirstLastPara="1" wrap="square" lIns="91425" tIns="45700" rIns="91425" bIns="45700" anchor="ctr" anchorCtr="0">
            <a:spAutoFit/>
          </a:bodyPr>
          <a:lstStyle/>
          <a:p>
            <a:pPr marL="171450" lvl="0" indent="-171450">
              <a:buFont typeface="Arial" panose="020B0604020202020204" pitchFamily="34" charset="0"/>
              <a:buChar char="•"/>
            </a:pP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事業実施場所</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171450" lvl="0" indent="-171450">
              <a:buFont typeface="Arial" panose="020B0604020202020204" pitchFamily="34" charset="0"/>
              <a:buChar char="•"/>
            </a:pP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商品を体験しているイメージなど</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p:txBody>
      </p:sp>
      <p:graphicFrame>
        <p:nvGraphicFramePr>
          <p:cNvPr id="7" name="表 6">
            <a:extLst>
              <a:ext uri="{FF2B5EF4-FFF2-40B4-BE49-F238E27FC236}">
                <a16:creationId xmlns:a16="http://schemas.microsoft.com/office/drawing/2014/main" id="{0843809C-AF5D-C390-3946-47AE7565A422}"/>
              </a:ext>
            </a:extLst>
          </p:cNvPr>
          <p:cNvGraphicFramePr>
            <a:graphicFrameLocks noGrp="1"/>
          </p:cNvGraphicFramePr>
          <p:nvPr>
            <p:extLst>
              <p:ext uri="{D42A27DB-BD31-4B8C-83A1-F6EECF244321}">
                <p14:modId xmlns:p14="http://schemas.microsoft.com/office/powerpoint/2010/main" val="4123662467"/>
              </p:ext>
            </p:extLst>
          </p:nvPr>
        </p:nvGraphicFramePr>
        <p:xfrm>
          <a:off x="50984" y="622812"/>
          <a:ext cx="7915905" cy="6213845"/>
        </p:xfrm>
        <a:graphic>
          <a:graphicData uri="http://schemas.openxmlformats.org/drawingml/2006/table">
            <a:tbl>
              <a:tblPr>
                <a:tableStyleId>{5940675A-B579-460E-94D1-54222C63F5DA}</a:tableStyleId>
              </a:tblPr>
              <a:tblGrid>
                <a:gridCol w="1358531">
                  <a:extLst>
                    <a:ext uri="{9D8B030D-6E8A-4147-A177-3AD203B41FA5}">
                      <a16:colId xmlns:a16="http://schemas.microsoft.com/office/drawing/2014/main" val="3619412564"/>
                    </a:ext>
                  </a:extLst>
                </a:gridCol>
                <a:gridCol w="1113501">
                  <a:extLst>
                    <a:ext uri="{9D8B030D-6E8A-4147-A177-3AD203B41FA5}">
                      <a16:colId xmlns:a16="http://schemas.microsoft.com/office/drawing/2014/main" val="2280546320"/>
                    </a:ext>
                  </a:extLst>
                </a:gridCol>
                <a:gridCol w="1072289">
                  <a:extLst>
                    <a:ext uri="{9D8B030D-6E8A-4147-A177-3AD203B41FA5}">
                      <a16:colId xmlns:a16="http://schemas.microsoft.com/office/drawing/2014/main" val="1017187844"/>
                    </a:ext>
                  </a:extLst>
                </a:gridCol>
                <a:gridCol w="1092896">
                  <a:extLst>
                    <a:ext uri="{9D8B030D-6E8A-4147-A177-3AD203B41FA5}">
                      <a16:colId xmlns:a16="http://schemas.microsoft.com/office/drawing/2014/main" val="3919609509"/>
                    </a:ext>
                  </a:extLst>
                </a:gridCol>
                <a:gridCol w="1092896">
                  <a:extLst>
                    <a:ext uri="{9D8B030D-6E8A-4147-A177-3AD203B41FA5}">
                      <a16:colId xmlns:a16="http://schemas.microsoft.com/office/drawing/2014/main" val="2469943494"/>
                    </a:ext>
                  </a:extLst>
                </a:gridCol>
                <a:gridCol w="1092896">
                  <a:extLst>
                    <a:ext uri="{9D8B030D-6E8A-4147-A177-3AD203B41FA5}">
                      <a16:colId xmlns:a16="http://schemas.microsoft.com/office/drawing/2014/main" val="2341367241"/>
                    </a:ext>
                  </a:extLst>
                </a:gridCol>
                <a:gridCol w="1092896">
                  <a:extLst>
                    <a:ext uri="{9D8B030D-6E8A-4147-A177-3AD203B41FA5}">
                      <a16:colId xmlns:a16="http://schemas.microsoft.com/office/drawing/2014/main" val="2066341784"/>
                    </a:ext>
                  </a:extLst>
                </a:gridCol>
              </a:tblGrid>
              <a:tr h="882269">
                <a:tc gridSpan="7">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en-US" altLang="ja-JP" sz="700" b="0" dirty="0">
                          <a:solidFill>
                            <a:schemeClr val="tx1"/>
                          </a:solidFill>
                          <a:latin typeface="Meiryo UI" panose="020B0604030504040204" pitchFamily="50" charset="-128"/>
                          <a:ea typeface="Meiryo UI" panose="020B0604030504040204" pitchFamily="50" charset="-128"/>
                        </a:rPr>
                        <a:t>【</a:t>
                      </a:r>
                      <a:r>
                        <a:rPr lang="ja-JP" altLang="en-US" sz="700" b="0" dirty="0">
                          <a:solidFill>
                            <a:schemeClr val="tx1"/>
                          </a:solidFill>
                          <a:latin typeface="Meiryo UI" panose="020B0604030504040204" pitchFamily="50" charset="-128"/>
                          <a:ea typeface="Meiryo UI" panose="020B0604030504040204" pitchFamily="50" charset="-128"/>
                        </a:rPr>
                        <a:t>様式</a:t>
                      </a:r>
                      <a:r>
                        <a:rPr lang="en-US" altLang="ja-JP" sz="700" b="0" dirty="0">
                          <a:solidFill>
                            <a:schemeClr val="tx1"/>
                          </a:solidFill>
                          <a:latin typeface="Meiryo UI" panose="020B0604030504040204" pitchFamily="50" charset="-128"/>
                          <a:ea typeface="Meiryo UI" panose="020B0604030504040204" pitchFamily="50" charset="-128"/>
                        </a:rPr>
                        <a:t>1</a:t>
                      </a:r>
                      <a:r>
                        <a:rPr lang="ja-JP" altLang="en-US" sz="700" b="0" dirty="0">
                          <a:solidFill>
                            <a:schemeClr val="tx1"/>
                          </a:solidFill>
                          <a:latin typeface="Meiryo UI" panose="020B0604030504040204" pitchFamily="50" charset="-128"/>
                          <a:ea typeface="Meiryo UI" panose="020B0604030504040204" pitchFamily="50" charset="-128"/>
                        </a:rPr>
                        <a:t>－</a:t>
                      </a:r>
                      <a:r>
                        <a:rPr lang="en-US" altLang="ja-JP" sz="700" b="0" dirty="0">
                          <a:solidFill>
                            <a:schemeClr val="tx1"/>
                          </a:solidFill>
                          <a:latin typeface="Meiryo UI" panose="020B0604030504040204" pitchFamily="50" charset="-128"/>
                          <a:ea typeface="Meiryo UI" panose="020B0604030504040204" pitchFamily="50" charset="-128"/>
                        </a:rPr>
                        <a:t>1</a:t>
                      </a:r>
                      <a:r>
                        <a:rPr lang="ja-JP" altLang="en-US" sz="700" b="0" dirty="0">
                          <a:solidFill>
                            <a:schemeClr val="tx1"/>
                          </a:solidFill>
                          <a:latin typeface="Meiryo UI" panose="020B0604030504040204" pitchFamily="50" charset="-128"/>
                          <a:ea typeface="Meiryo UI" panose="020B0604030504040204" pitchFamily="50" charset="-128"/>
                        </a:rPr>
                        <a:t>③</a:t>
                      </a:r>
                      <a:r>
                        <a:rPr lang="en-US" altLang="ja-JP" sz="700" b="0" dirty="0">
                          <a:solidFill>
                            <a:schemeClr val="tx1"/>
                          </a:solidFill>
                          <a:latin typeface="Meiryo UI" panose="020B0604030504040204" pitchFamily="50" charset="-128"/>
                          <a:ea typeface="Meiryo UI" panose="020B0604030504040204" pitchFamily="50" charset="-128"/>
                        </a:rPr>
                        <a:t>】</a:t>
                      </a:r>
                      <a:r>
                        <a:rPr lang="ja-JP" altLang="en-US" sz="700" b="0" dirty="0">
                          <a:solidFill>
                            <a:schemeClr val="tx1"/>
                          </a:solidFill>
                          <a:latin typeface="Meiryo UI" panose="020B0604030504040204" pitchFamily="50" charset="-128"/>
                          <a:ea typeface="Meiryo UI" panose="020B0604030504040204" pitchFamily="50" charset="-128"/>
                        </a:rPr>
                        <a:t>事業の実施背景（課題認識）、目的（課題解決）、体験商品の概要、誘客対象国、本事業を実施することで伝えたいストーリーなども踏まえ事業概要を記載</a:t>
                      </a: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8712426"/>
                  </a:ext>
                </a:extLst>
              </a:tr>
              <a:tr h="324680">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実施体制</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rtl="0">
                        <a:spcBef>
                          <a:spcPts val="0"/>
                        </a:spcBef>
                        <a:spcAft>
                          <a:spcPts val="0"/>
                        </a:spcAft>
                        <a:buNone/>
                      </a:pP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　</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様式１－２</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に準じて記載</a:t>
                      </a:r>
                    </a:p>
                    <a:p>
                      <a:pPr marL="0" marR="0" lvl="0" indent="0" algn="l" rtl="0">
                        <a:spcBef>
                          <a:spcPts val="0"/>
                        </a:spcBef>
                        <a:spcAft>
                          <a:spcPts val="0"/>
                        </a:spcAft>
                        <a:buNone/>
                      </a:pP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　実施主体：〇〇（設立年月日：△△年△月△日）、連携先：〇〇、〇〇等　、加えて外国語での対応体制（外国語ガイド等）についても記載のこと</a:t>
                      </a:r>
                    </a:p>
                    <a:p>
                      <a:pPr algn="ctr" fontAlgn="ct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61621938"/>
                  </a:ext>
                </a:extLst>
              </a:tr>
              <a:tr h="226288">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活用する観光資源</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③</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に準じて記載</a:t>
                      </a: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（例）国際○○選手権、○○国立公園、特別名勝○○公園、○○国際芸術祭、○○サイクリングロード</a:t>
                      </a:r>
                    </a:p>
                    <a:p>
                      <a:pPr algn="ctr" fontAlgn="ct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32005447"/>
                  </a:ext>
                </a:extLst>
              </a:tr>
              <a:tr h="674371">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造成する体験商品</a:t>
                      </a:r>
                      <a:r>
                        <a:rPr lang="en-US" altLang="ja-JP" sz="900" b="1"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1" u="none" strike="noStrike" dirty="0">
                          <a:solidFill>
                            <a:schemeClr val="tx1"/>
                          </a:solidFill>
                          <a:effectLst/>
                          <a:latin typeface="Meiryo UI" panose="020B0604030504040204" pitchFamily="50" charset="-128"/>
                          <a:ea typeface="Meiryo UI" panose="020B0604030504040204" pitchFamily="50" charset="-128"/>
                        </a:rPr>
                        <a:t>〇個</a:t>
                      </a:r>
                      <a:r>
                        <a:rPr lang="en-US" altLang="ja-JP" sz="900" b="1" u="none" strike="noStrike" dirty="0">
                          <a:solidFill>
                            <a:schemeClr val="tx1"/>
                          </a:solidFill>
                          <a:effectLst/>
                          <a:latin typeface="Meiryo UI" panose="020B0604030504040204" pitchFamily="50" charset="-128"/>
                          <a:ea typeface="Meiryo UI" panose="020B0604030504040204" pitchFamily="50" charset="-128"/>
                        </a:rPr>
                        <a:t>】</a:t>
                      </a:r>
                      <a:endParaRPr lang="en-US" altLang="ja-JP"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　</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③</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に準じ　</a:t>
                      </a:r>
                      <a:r>
                        <a:rPr kumimoji="1" lang="en-US" altLang="ja-JP" sz="7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sym typeface="Arial" panose="020B0604020202020204" pitchFamily="34" charset="0"/>
                        </a:rPr>
                        <a:t>【①</a:t>
                      </a:r>
                      <a:r>
                        <a:rPr kumimoji="1" lang="ja-JP" altLang="en-US" sz="7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sym typeface="Meiryo"/>
                        </a:rPr>
                        <a:t>商品名（仮称）</a:t>
                      </a:r>
                      <a:r>
                        <a:rPr kumimoji="1" lang="en-US" altLang="ja-JP" sz="7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sym typeface="Arial" panose="020B0604020202020204" pitchFamily="34" charset="0"/>
                        </a:rPr>
                        <a:t>　</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販売単価○○万円　の形式で記載</a:t>
                      </a: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p>
                      <a:pPr algn="ctr" fontAlgn="ct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201022"/>
                  </a:ext>
                </a:extLst>
              </a:tr>
              <a:tr h="838064">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体験商品の</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特別性・独自性</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　</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③</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に準じ、場所、時間、人物等の特別性と、地域の独自性を生かした体験商品の説明を記載してください。</a:t>
                      </a: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p>
                      <a:pPr algn="ctr" fontAlgn="ct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56463060"/>
                  </a:ext>
                </a:extLst>
              </a:tr>
              <a:tr h="590776">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販売計画</a:t>
                      </a:r>
                      <a:br>
                        <a:rPr lang="ja-JP" altLang="en-US" sz="900" b="1" u="none" strike="noStrike" dirty="0">
                          <a:solidFill>
                            <a:schemeClr val="tx1"/>
                          </a:solidFill>
                          <a:effectLst/>
                          <a:latin typeface="Meiryo UI" panose="020B0604030504040204" pitchFamily="50" charset="-128"/>
                          <a:ea typeface="Meiryo UI" panose="020B0604030504040204" pitchFamily="50" charset="-128"/>
                        </a:rPr>
                      </a:br>
                      <a:r>
                        <a:rPr lang="ja-JP" altLang="en-US" sz="800" b="0" u="none" strike="noStrike" dirty="0">
                          <a:solidFill>
                            <a:schemeClr val="tx1"/>
                          </a:solidFill>
                          <a:effectLst/>
                          <a:latin typeface="Meiryo UI" panose="020B0604030504040204" pitchFamily="50" charset="-128"/>
                          <a:ea typeface="Meiryo UI" panose="020B0604030504040204" pitchFamily="50" charset="-128"/>
                        </a:rPr>
                        <a:t>（海外販路の妥当性）</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en-US" altLang="ja-JP" sz="8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800" b="0" dirty="0">
                          <a:solidFill>
                            <a:schemeClr val="tx1"/>
                          </a:solidFill>
                          <a:latin typeface="Meiryo UI" panose="020B0604030504040204" pitchFamily="50" charset="-128"/>
                          <a:ea typeface="Meiryo UI" panose="020B0604030504040204" pitchFamily="50" charset="-128"/>
                          <a:cs typeface="Meiryo"/>
                          <a:sym typeface="Meiryo"/>
                        </a:rPr>
                        <a:t>様式</a:t>
                      </a:r>
                      <a:r>
                        <a:rPr lang="en-US" altLang="ja-JP" sz="8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800" b="0" dirty="0">
                          <a:solidFill>
                            <a:schemeClr val="tx1"/>
                          </a:solidFill>
                          <a:latin typeface="Meiryo UI" panose="020B0604030504040204" pitchFamily="50" charset="-128"/>
                          <a:ea typeface="Meiryo UI" panose="020B0604030504040204" pitchFamily="50" charset="-128"/>
                          <a:cs typeface="Meiryo"/>
                          <a:sym typeface="Meiryo"/>
                        </a:rPr>
                        <a:t>－</a:t>
                      </a:r>
                      <a:r>
                        <a:rPr lang="en-US" altLang="ja-JP" sz="8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800" b="0" dirty="0">
                          <a:solidFill>
                            <a:schemeClr val="tx1"/>
                          </a:solidFill>
                          <a:latin typeface="Meiryo UI" panose="020B0604030504040204" pitchFamily="50" charset="-128"/>
                          <a:ea typeface="Meiryo UI" panose="020B0604030504040204" pitchFamily="50" charset="-128"/>
                          <a:cs typeface="Meiryo"/>
                          <a:sym typeface="Meiryo"/>
                        </a:rPr>
                        <a:t>③</a:t>
                      </a:r>
                      <a:r>
                        <a:rPr lang="en-US" altLang="ja-JP" sz="8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800" b="0" dirty="0">
                          <a:solidFill>
                            <a:schemeClr val="tx1"/>
                          </a:solidFill>
                          <a:latin typeface="Meiryo UI" panose="020B0604030504040204" pitchFamily="50" charset="-128"/>
                          <a:ea typeface="Meiryo UI" panose="020B0604030504040204" pitchFamily="50" charset="-128"/>
                          <a:cs typeface="Meiryo"/>
                          <a:sym typeface="Meiryo"/>
                        </a:rPr>
                        <a:t>販売計画に記載の、インバウンドへの具体的な販路、効果的な販売促進・情報発信を基に海外販路への妥当性について記載ください。</a:t>
                      </a:r>
                      <a:endParaRPr lang="en-US" altLang="ja-JP" sz="800" b="0" dirty="0">
                        <a:solidFill>
                          <a:schemeClr val="tx1"/>
                        </a:solidFill>
                        <a:latin typeface="Meiryo UI" panose="020B0604030504040204" pitchFamily="50" charset="-128"/>
                        <a:ea typeface="Meiryo UI" panose="020B0604030504040204" pitchFamily="50" charset="-128"/>
                        <a:cs typeface="Meiryo"/>
                        <a:sym typeface="Meiryo"/>
                      </a:endParaRPr>
                    </a:p>
                  </a:txBody>
                  <a:tcPr marL="5741" marR="5741" marT="5741" marB="0"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bg1">
                          <a:lumMod val="50000"/>
                        </a:schemeClr>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800" u="none" strike="noStrike">
                          <a:solidFill>
                            <a:schemeClr val="tx1"/>
                          </a:solidFill>
                          <a:effectLst/>
                          <a:latin typeface="Meiryo UI" panose="020B0604030504040204" pitchFamily="50" charset="-128"/>
                          <a:ea typeface="Meiryo UI" panose="020B0604030504040204" pitchFamily="50" charset="-128"/>
                        </a:rPr>
                        <a:t>【</a:t>
                      </a:r>
                      <a:r>
                        <a:rPr lang="ja-JP" altLang="en-US" sz="800" u="none" strike="noStrike">
                          <a:solidFill>
                            <a:schemeClr val="tx1"/>
                          </a:solidFill>
                          <a:effectLst/>
                          <a:latin typeface="Meiryo UI" panose="020B0604030504040204" pitchFamily="50" charset="-128"/>
                          <a:ea typeface="Meiryo UI" panose="020B0604030504040204" pitchFamily="50" charset="-128"/>
                        </a:rPr>
                        <a:t>タビナカや</a:t>
                      </a:r>
                      <a:r>
                        <a:rPr lang="en-US" altLang="ja-JP" sz="800" u="none" strike="noStrike">
                          <a:solidFill>
                            <a:schemeClr val="tx1"/>
                          </a:solidFill>
                          <a:effectLst/>
                          <a:latin typeface="Meiryo UI" panose="020B0604030504040204" pitchFamily="50" charset="-128"/>
                          <a:ea typeface="Meiryo UI" panose="020B0604030504040204" pitchFamily="50" charset="-128"/>
                        </a:rPr>
                        <a:t>OTA</a:t>
                      </a:r>
                      <a:r>
                        <a:rPr lang="ja-JP" altLang="en-US" sz="800" u="none" strike="noStrike">
                          <a:solidFill>
                            <a:schemeClr val="tx1"/>
                          </a:solidFill>
                          <a:effectLst/>
                          <a:latin typeface="Meiryo UI" panose="020B0604030504040204" pitchFamily="50" charset="-128"/>
                          <a:ea typeface="Meiryo UI" panose="020B0604030504040204" pitchFamily="50" charset="-128"/>
                        </a:rPr>
                        <a:t>等</a:t>
                      </a:r>
                      <a:r>
                        <a:rPr lang="en-US" altLang="ja-JP" sz="800" u="none" strike="noStrike">
                          <a:solidFill>
                            <a:schemeClr val="tx1"/>
                          </a:solidFill>
                          <a:effectLst/>
                          <a:latin typeface="Meiryo UI" panose="020B0604030504040204" pitchFamily="50" charset="-128"/>
                          <a:ea typeface="Meiryo UI" panose="020B0604030504040204" pitchFamily="50" charset="-128"/>
                        </a:rPr>
                        <a:t>】</a:t>
                      </a:r>
                      <a:br>
                        <a:rPr lang="en-US" altLang="ja-JP" sz="800" u="none" strike="noStrike">
                          <a:solidFill>
                            <a:schemeClr val="tx1"/>
                          </a:solidFill>
                          <a:effectLst/>
                          <a:latin typeface="Meiryo UI" panose="020B0604030504040204" pitchFamily="50" charset="-128"/>
                          <a:ea typeface="Meiryo UI" panose="020B0604030504040204" pitchFamily="50" charset="-128"/>
                        </a:rPr>
                      </a:br>
                      <a:r>
                        <a:rPr lang="en-US" altLang="ja-JP" sz="800" u="none" strike="noStrike">
                          <a:solidFill>
                            <a:schemeClr val="bg1">
                              <a:lumMod val="50000"/>
                            </a:schemeClr>
                          </a:solidFill>
                          <a:effectLst/>
                          <a:latin typeface="Meiryo UI" panose="020B0604030504040204" pitchFamily="50" charset="-128"/>
                          <a:ea typeface="Meiryo UI" panose="020B0604030504040204" pitchFamily="50" charset="-128"/>
                        </a:rPr>
                        <a:t>○○</a:t>
                      </a:r>
                      <a:r>
                        <a:rPr lang="ja-JP" altLang="en-US" sz="800" u="none" strike="noStrike">
                          <a:solidFill>
                            <a:schemeClr val="bg1">
                              <a:lumMod val="50000"/>
                            </a:schemeClr>
                          </a:solidFill>
                          <a:effectLst/>
                          <a:latin typeface="Meiryo UI" panose="020B0604030504040204" pitchFamily="50" charset="-128"/>
                          <a:ea typeface="Meiryo UI" panose="020B0604030504040204" pitchFamily="50" charset="-128"/>
                        </a:rPr>
                        <a:t>により　○月より販売　等</a:t>
                      </a:r>
                      <a:endParaRPr kumimoji="1" lang="ja-JP" altLang="en-US" sz="800" dirty="0">
                        <a:solidFill>
                          <a:schemeClr val="bg1">
                            <a:lumMod val="50000"/>
                          </a:schemeClr>
                        </a:solidFill>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40539332"/>
                  </a:ext>
                </a:extLst>
              </a:tr>
              <a:tr h="130241">
                <a:tc rowSpan="2">
                  <a:txBody>
                    <a:bodyPr/>
                    <a:lstStyle/>
                    <a:p>
                      <a:pPr algn="ctr" fontAlgn="ctr"/>
                      <a:r>
                        <a:rPr lang="zh-TW" altLang="en-US" sz="900" b="1" u="none" strike="noStrike" dirty="0">
                          <a:solidFill>
                            <a:schemeClr val="tx1"/>
                          </a:solidFill>
                          <a:effectLst/>
                          <a:latin typeface="Meiryo UI" panose="020B0604030504040204" pitchFamily="50" charset="-128"/>
                          <a:ea typeface="Meiryo UI" panose="020B0604030504040204" pitchFamily="50" charset="-128"/>
                        </a:rPr>
                        <a:t>消費拡大効果</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A</a:t>
                      </a:r>
                      <a:r>
                        <a:rPr lang="ja-JP" altLang="en-US" sz="600" u="none" strike="noStrike" dirty="0">
                          <a:solidFill>
                            <a:schemeClr val="tx1"/>
                          </a:solidFill>
                          <a:effectLst/>
                          <a:latin typeface="Meiryo UI" panose="020B0604030504040204" pitchFamily="50" charset="-128"/>
                          <a:ea typeface="Meiryo UI" panose="020B0604030504040204" pitchFamily="50" charset="-128"/>
                        </a:rPr>
                        <a:t>：インバウンド誘客目標総数</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B</a:t>
                      </a:r>
                      <a:r>
                        <a:rPr lang="ja-JP" altLang="en-US" sz="600" u="none" strike="noStrike" dirty="0">
                          <a:solidFill>
                            <a:schemeClr val="tx1"/>
                          </a:solidFill>
                          <a:effectLst/>
                          <a:latin typeface="Meiryo UI" panose="020B0604030504040204" pitchFamily="50" charset="-128"/>
                          <a:ea typeface="Meiryo UI" panose="020B0604030504040204" pitchFamily="50" charset="-128"/>
                        </a:rPr>
                        <a:t>：販売単価</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C</a:t>
                      </a:r>
                      <a:r>
                        <a:rPr lang="ja-JP" altLang="en-US" sz="600" u="none" strike="noStrike" dirty="0">
                          <a:solidFill>
                            <a:schemeClr val="tx1"/>
                          </a:solidFill>
                          <a:effectLst/>
                          <a:latin typeface="Meiryo UI" panose="020B0604030504040204" pitchFamily="50" charset="-128"/>
                          <a:ea typeface="Meiryo UI" panose="020B0604030504040204" pitchFamily="50" charset="-128"/>
                        </a:rPr>
                        <a:t>：</a:t>
                      </a:r>
                      <a:r>
                        <a:rPr lang="en-US" altLang="ja-JP" sz="600" u="none" strike="noStrike" dirty="0">
                          <a:solidFill>
                            <a:schemeClr val="tx1"/>
                          </a:solidFill>
                          <a:effectLst/>
                          <a:latin typeface="Meiryo UI" panose="020B0604030504040204" pitchFamily="50" charset="-128"/>
                          <a:ea typeface="Meiryo UI" panose="020B0604030504040204" pitchFamily="50" charset="-128"/>
                        </a:rPr>
                        <a:t>B</a:t>
                      </a:r>
                      <a:r>
                        <a:rPr lang="ja-JP" altLang="en-US" sz="600" u="none" strike="noStrike" dirty="0">
                          <a:solidFill>
                            <a:schemeClr val="tx1"/>
                          </a:solidFill>
                          <a:effectLst/>
                          <a:latin typeface="Meiryo UI" panose="020B0604030504040204" pitchFamily="50" charset="-128"/>
                          <a:ea typeface="Meiryo UI" panose="020B0604030504040204" pitchFamily="50" charset="-128"/>
                        </a:rPr>
                        <a:t>以外の域内消費単価</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D</a:t>
                      </a:r>
                      <a:r>
                        <a:rPr lang="ja-JP" altLang="en-US" sz="600" u="none" strike="noStrike" dirty="0">
                          <a:solidFill>
                            <a:schemeClr val="tx1"/>
                          </a:solidFill>
                          <a:effectLst/>
                          <a:latin typeface="Meiryo UI" panose="020B0604030504040204" pitchFamily="50" charset="-128"/>
                          <a:ea typeface="Meiryo UI" panose="020B0604030504040204" pitchFamily="50" charset="-128"/>
                        </a:rPr>
                        <a:t>：補助希望額</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zh-TW" altLang="en-US" sz="600" u="none" strike="noStrike" dirty="0">
                          <a:solidFill>
                            <a:schemeClr val="tx1"/>
                          </a:solidFill>
                          <a:effectLst/>
                          <a:latin typeface="Meiryo UI" panose="020B0604030504040204" pitchFamily="50" charset="-128"/>
                          <a:ea typeface="Meiryo UI" panose="020B0604030504040204" pitchFamily="50" charset="-128"/>
                        </a:rPr>
                        <a:t>直接消費拡大効果</a:t>
                      </a:r>
                      <a:r>
                        <a:rPr lang="zh-TW" altLang="en-US" sz="500" u="none" strike="noStrike" dirty="0">
                          <a:solidFill>
                            <a:schemeClr val="tx1"/>
                          </a:solidFill>
                          <a:effectLst/>
                          <a:latin typeface="Meiryo UI" panose="020B0604030504040204" pitchFamily="50" charset="-128"/>
                          <a:ea typeface="Meiryo UI" panose="020B0604030504040204" pitchFamily="50" charset="-128"/>
                        </a:rPr>
                        <a:t>Ａ</a:t>
                      </a:r>
                      <a:r>
                        <a:rPr lang="en-US" altLang="zh-TW" sz="500" u="none" strike="noStrike" dirty="0">
                          <a:solidFill>
                            <a:schemeClr val="tx1"/>
                          </a:solidFill>
                          <a:effectLst/>
                          <a:latin typeface="Meiryo UI" panose="020B0604030504040204" pitchFamily="50" charset="-128"/>
                          <a:ea typeface="Meiryo UI" panose="020B0604030504040204" pitchFamily="50" charset="-128"/>
                        </a:rPr>
                        <a:t>×</a:t>
                      </a:r>
                      <a:r>
                        <a:rPr lang="zh-TW" altLang="en-US" sz="500" u="none" strike="noStrike" dirty="0">
                          <a:solidFill>
                            <a:schemeClr val="tx1"/>
                          </a:solidFill>
                          <a:effectLst/>
                          <a:latin typeface="Meiryo UI" panose="020B0604030504040204" pitchFamily="50" charset="-128"/>
                          <a:ea typeface="Meiryo UI" panose="020B0604030504040204" pitchFamily="50" charset="-128"/>
                        </a:rPr>
                        <a:t>Ｂ</a:t>
                      </a:r>
                      <a:r>
                        <a:rPr lang="en-US" altLang="zh-TW" sz="500" u="none" strike="noStrike" dirty="0">
                          <a:solidFill>
                            <a:schemeClr val="tx1"/>
                          </a:solidFill>
                          <a:effectLst/>
                          <a:latin typeface="Meiryo UI" panose="020B0604030504040204" pitchFamily="50" charset="-128"/>
                          <a:ea typeface="Meiryo UI" panose="020B0604030504040204" pitchFamily="50" charset="-128"/>
                        </a:rPr>
                        <a:t>/D</a:t>
                      </a:r>
                      <a:endParaRPr lang="en-US" altLang="zh-TW" sz="5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域内消費拡大効果</a:t>
                      </a:r>
                      <a:r>
                        <a:rPr lang="en-US" sz="500" u="none" strike="noStrike" dirty="0">
                          <a:solidFill>
                            <a:schemeClr val="tx1"/>
                          </a:solidFill>
                          <a:effectLst/>
                          <a:latin typeface="Meiryo UI" panose="020B0604030504040204" pitchFamily="50" charset="-128"/>
                          <a:ea typeface="Meiryo UI" panose="020B0604030504040204" pitchFamily="50" charset="-128"/>
                        </a:rPr>
                        <a:t>A×（B＋C）/D</a:t>
                      </a:r>
                      <a:endParaRPr lang="en-US" sz="5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933115100"/>
                  </a:ext>
                </a:extLst>
              </a:tr>
              <a:tr h="183145">
                <a:tc vMerge="1">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703612134"/>
                  </a:ext>
                </a:extLst>
              </a:tr>
              <a:tr h="282746">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地域経済循環への</a:t>
                      </a:r>
                      <a:br>
                        <a:rPr lang="ja-JP" altLang="en-US" sz="900" b="1" u="none" strike="noStrike" dirty="0">
                          <a:solidFill>
                            <a:schemeClr val="tx1"/>
                          </a:solidFill>
                          <a:effectLst/>
                          <a:latin typeface="Meiryo UI" panose="020B0604030504040204" pitchFamily="50" charset="-128"/>
                          <a:ea typeface="Meiryo UI" panose="020B0604030504040204" pitchFamily="50" charset="-128"/>
                        </a:rPr>
                      </a:br>
                      <a:r>
                        <a:rPr lang="ja-JP" altLang="en-US" sz="900" b="1" u="none" strike="noStrike" dirty="0">
                          <a:solidFill>
                            <a:schemeClr val="tx1"/>
                          </a:solidFill>
                          <a:effectLst/>
                          <a:latin typeface="Meiryo UI" panose="020B0604030504040204" pitchFamily="50" charset="-128"/>
                          <a:ea typeface="Meiryo UI" panose="020B0604030504040204" pitchFamily="50" charset="-128"/>
                        </a:rPr>
                        <a:t>貢献</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③</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実施地域の人材や地域の自然・伝統文化の積極的な活用、食の地産地消等がなされている取組</a:t>
                      </a: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p>
                      <a:pPr algn="ctr" fontAlgn="ct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564157004"/>
                  </a:ext>
                </a:extLst>
              </a:tr>
              <a:tr h="248738">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主なスケジュール</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rtl="0">
                        <a:spcBef>
                          <a:spcPts val="0"/>
                        </a:spcBef>
                        <a:spcAft>
                          <a:spcPts val="0"/>
                        </a:spcAft>
                        <a:buNone/>
                      </a:pP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様式３</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に準じ、販売等開始時期、体験商品の実施期間を含めて記載</a:t>
                      </a: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（例）令和</a:t>
                      </a:r>
                      <a:r>
                        <a:rPr lang="en-US" altLang="ja-JP"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7</a:t>
                      </a: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年</a:t>
                      </a:r>
                      <a:r>
                        <a:rPr lang="en-US" altLang="ja-JP"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7</a:t>
                      </a: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月モニター実施　</a:t>
                      </a:r>
                      <a:r>
                        <a:rPr lang="en-US" altLang="ja-JP"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9</a:t>
                      </a: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月コンテンツタリフ作成　</a:t>
                      </a:r>
                      <a:r>
                        <a:rPr lang="en-US" altLang="ja-JP"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10</a:t>
                      </a: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月　体験商品販売開始　</a:t>
                      </a:r>
                      <a:r>
                        <a:rPr lang="en-US" altLang="ja-JP"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12</a:t>
                      </a:r>
                      <a:r>
                        <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rPr>
                        <a:t>月ー１月体験商品実施。</a:t>
                      </a:r>
                      <a:r>
                        <a:rPr lang="ja-JP" altLang="en-US" sz="9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76402105"/>
                  </a:ext>
                </a:extLst>
              </a:tr>
              <a:tr h="251975">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次年度以降の持続可能性</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様式</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1</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⑤</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主に販売継続に対する取組を記載</a:t>
                      </a: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p>
                      <a:pPr algn="l"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88147734"/>
                  </a:ext>
                </a:extLst>
              </a:tr>
              <a:tr h="273233">
                <a:tc rowSpan="3">
                  <a:txBody>
                    <a:bodyPr/>
                    <a:lstStyle/>
                    <a:p>
                      <a:pPr algn="ctr" rtl="0"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想定される移動手段・</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rtl="0"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宿泊施設等</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アクセス</a:t>
                      </a:r>
                      <a:br>
                        <a:rPr lang="ja-JP" altLang="en-US" sz="800" u="none" strike="noStrike" dirty="0">
                          <a:solidFill>
                            <a:schemeClr val="tx1"/>
                          </a:solidFill>
                          <a:effectLst/>
                          <a:latin typeface="Meiryo UI" panose="020B0604030504040204" pitchFamily="50" charset="-128"/>
                          <a:ea typeface="Meiryo UI" panose="020B0604030504040204" pitchFamily="50" charset="-128"/>
                        </a:rPr>
                      </a:br>
                      <a:r>
                        <a:rPr lang="ja-JP" altLang="en-US" sz="800" u="none" strike="noStrike" dirty="0">
                          <a:solidFill>
                            <a:schemeClr val="tx1"/>
                          </a:solidFill>
                          <a:effectLst/>
                          <a:latin typeface="Meiryo UI" panose="020B0604030504040204" pitchFamily="50" charset="-128"/>
                          <a:ea typeface="Meiryo UI" panose="020B0604030504040204" pitchFamily="50" charset="-128"/>
                        </a:rPr>
                        <a:t>（二次交通含む）</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90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5">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700" u="none" strike="noStrike" dirty="0">
                          <a:solidFill>
                            <a:schemeClr val="tx1"/>
                          </a:solidFill>
                          <a:effectLst/>
                          <a:latin typeface="Meiryo UI" panose="020B0604030504040204" pitchFamily="50" charset="-128"/>
                          <a:ea typeface="Meiryo UI" panose="020B0604030504040204" pitchFamily="50" charset="-128"/>
                        </a:rPr>
                        <a:t>　</a:t>
                      </a:r>
                      <a:r>
                        <a:rPr kumimoji="1" lang="ja-JP" altLang="en-US" sz="700" b="0" dirty="0">
                          <a:solidFill>
                            <a:schemeClr val="tx1"/>
                          </a:solidFill>
                          <a:latin typeface="Meiryo UI" panose="020B0604030504040204" pitchFamily="50" charset="-128"/>
                          <a:ea typeface="Meiryo UI" panose="020B0604030504040204" pitchFamily="50" charset="-128"/>
                        </a:rPr>
                        <a:t>主要駅・最寄空港等からの移動手段、二次交通等に関する取組状況</a:t>
                      </a: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33745652"/>
                  </a:ext>
                </a:extLst>
              </a:tr>
              <a:tr h="273233">
                <a:tc vMerge="1">
                  <a:txBody>
                    <a:bodyPr/>
                    <a:lstStyle/>
                    <a:p>
                      <a:endParaRPr kumimoji="1" lang="ja-JP" altLang="en-US"/>
                    </a:p>
                  </a:txBody>
                  <a:tcP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宿泊施設</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90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5">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u="none" strike="noStrike" dirty="0">
                          <a:solidFill>
                            <a:schemeClr val="tx1"/>
                          </a:solidFill>
                          <a:effectLst/>
                          <a:latin typeface="Meiryo UI" panose="020B0604030504040204" pitchFamily="50" charset="-128"/>
                          <a:ea typeface="Meiryo UI" panose="020B0604030504040204" pitchFamily="50" charset="-128"/>
                        </a:rPr>
                        <a:t>　</a:t>
                      </a:r>
                      <a:r>
                        <a:rPr kumimoji="1" lang="ja-JP" altLang="en-US" sz="700" b="0" dirty="0">
                          <a:solidFill>
                            <a:schemeClr val="tx1"/>
                          </a:solidFill>
                          <a:latin typeface="Meiryo UI" panose="020B0604030504040204" pitchFamily="50" charset="-128"/>
                          <a:ea typeface="Meiryo UI" panose="020B0604030504040204" pitchFamily="50" charset="-128"/>
                        </a:rPr>
                        <a:t>体験商品参加者の想定宿泊施設</a:t>
                      </a: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54028687"/>
                  </a:ext>
                </a:extLst>
              </a:tr>
              <a:tr h="300824">
                <a:tc vMerge="1">
                  <a:txBody>
                    <a:bodyPr/>
                    <a:lstStyle/>
                    <a:p>
                      <a:endParaRPr kumimoji="1" lang="ja-JP" altLang="en-US"/>
                    </a:p>
                  </a:txBody>
                  <a:tcP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消費拡大・滞在時間延長への寄与策</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90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5">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kumimoji="1" lang="ja-JP" altLang="en-US" sz="900" b="0" u="none" strike="noStrike" dirty="0">
                          <a:solidFill>
                            <a:schemeClr val="tx1"/>
                          </a:solidFill>
                          <a:effectLst/>
                          <a:latin typeface="Meiryo UI" panose="020B0604030504040204" pitchFamily="50" charset="-128"/>
                          <a:ea typeface="Meiryo UI" panose="020B0604030504040204" pitchFamily="50" charset="-128"/>
                        </a:rPr>
                        <a:t>　</a:t>
                      </a:r>
                      <a:r>
                        <a:rPr kumimoji="1" lang="ja-JP" altLang="en-US" sz="700" b="0" dirty="0">
                          <a:solidFill>
                            <a:schemeClr val="tx1"/>
                          </a:solidFill>
                          <a:latin typeface="Meiryo UI" panose="020B0604030504040204" pitchFamily="50" charset="-128"/>
                          <a:ea typeface="Meiryo UI" panose="020B0604030504040204" pitchFamily="50" charset="-128"/>
                        </a:rPr>
                        <a:t>周辺の観光資源と合わせたツアーや、当コンテンツをきっかけとした地域周遊のイメージなど</a:t>
                      </a: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1714905"/>
                  </a:ext>
                </a:extLst>
              </a:tr>
              <a:tr h="731318">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課題に対する今までの</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取組有無と内容、これまで</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活用した支援事業での実績</a:t>
                      </a:r>
                      <a:br>
                        <a:rPr lang="ja-JP" altLang="en-US" sz="900" b="1" u="none" strike="noStrike" dirty="0">
                          <a:solidFill>
                            <a:schemeClr val="tx1"/>
                          </a:solidFill>
                          <a:effectLst/>
                          <a:latin typeface="Meiryo UI" panose="020B0604030504040204" pitchFamily="50" charset="-128"/>
                          <a:ea typeface="Meiryo UI" panose="020B0604030504040204" pitchFamily="50" charset="-128"/>
                        </a:rPr>
                      </a:br>
                      <a:r>
                        <a:rPr lang="ja-JP" altLang="en-US" sz="600" b="0" u="none" strike="noStrike" dirty="0">
                          <a:solidFill>
                            <a:schemeClr val="tx1"/>
                          </a:solidFill>
                          <a:effectLst/>
                          <a:latin typeface="Meiryo UI" panose="020B0604030504040204" pitchFamily="50" charset="-128"/>
                          <a:ea typeface="Meiryo UI" panose="020B0604030504040204" pitchFamily="50" charset="-128"/>
                        </a:rPr>
                        <a:t>（観光再始動事業・特別体験事業等）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令和</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5</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年補正予算特別な体験の提供等によるインバウンド消費の拡大・質向上推進事業・令和</a:t>
                      </a:r>
                      <a:r>
                        <a:rPr lang="en-US" altLang="ja-JP" sz="700" b="0" dirty="0">
                          <a:solidFill>
                            <a:schemeClr val="tx1"/>
                          </a:solidFill>
                          <a:latin typeface="Meiryo UI" panose="020B0604030504040204" pitchFamily="50" charset="-128"/>
                          <a:ea typeface="Meiryo UI" panose="020B0604030504040204" pitchFamily="50" charset="-128"/>
                          <a:cs typeface="Meiryo"/>
                          <a:sym typeface="Meiryo"/>
                        </a:rPr>
                        <a:t>4</a:t>
                      </a: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年補正予算観光再始動事業採択案件の類似提案の場合、申請時目標及び客観的な実績を明示の上、当事業における改善内容を明記</a:t>
                      </a: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（例）</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観光再始動</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　</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類型</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高付加価値　</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目標</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】100</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人</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実績</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】120</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人</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概要</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地元の</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3</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つのお祭りを初めて活用。日帰りツアーとして古民家の並ぶ通りの案内と特別観覧席をセットして販売した。</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改善</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アンケートから、地元との交流や日本文化を求めているとわかった。桟敷を毎回組むのに予算がかかることや、ガイドが地元らしい郷土の説明を短時間で説明しきれない事が課題だった。よって、日帰りから</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1</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泊</a:t>
                      </a:r>
                      <a:r>
                        <a:rPr kumimoji="1" lang="en-US" altLang="ja-JP"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2</a:t>
                      </a:r>
                      <a:r>
                        <a:rPr kumimoji="1" lang="ja-JP" altLang="en-US" sz="7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sym typeface="Arial" panose="020B0604020202020204" pitchFamily="34" charset="0"/>
                        </a:rPr>
                        <a:t>日のスルーガイドプレミアムツアーとし、お祭りの前日に行われる地元だけのふるまいへの特別参加や祭りの装束の体験に加え、古民家を活用した特別貸し切り食事つき観覧席を設置し、地元の文化やふれあいを提供することで、満足度と消費拡大を目指したい。</a:t>
                      </a:r>
                      <a:endPar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3515719"/>
                  </a:ext>
                </a:extLst>
              </a:tr>
            </a:tbl>
          </a:graphicData>
        </a:graphic>
      </p:graphicFrame>
      <p:sp>
        <p:nvSpPr>
          <p:cNvPr id="10" name="Google Shape;104;p1">
            <a:extLst>
              <a:ext uri="{FF2B5EF4-FFF2-40B4-BE49-F238E27FC236}">
                <a16:creationId xmlns:a16="http://schemas.microsoft.com/office/drawing/2014/main" id="{C3A40367-E6F0-D228-678E-8D0087D0683C}"/>
              </a:ext>
            </a:extLst>
          </p:cNvPr>
          <p:cNvSpPr/>
          <p:nvPr/>
        </p:nvSpPr>
        <p:spPr>
          <a:xfrm>
            <a:off x="48500" y="619251"/>
            <a:ext cx="806451" cy="104017"/>
          </a:xfrm>
          <a:prstGeom prst="rect">
            <a:avLst/>
          </a:prstGeom>
          <a:solidFill>
            <a:schemeClr val="accent1">
              <a:lumMod val="20000"/>
              <a:lumOff val="80000"/>
            </a:schemeClr>
          </a:solidFill>
          <a:ln w="6350" cap="flat" cmpd="sng">
            <a:solidFill>
              <a:schemeClr val="tx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900" b="1" dirty="0">
                <a:solidFill>
                  <a:schemeClr val="tx1"/>
                </a:solidFill>
                <a:latin typeface="Meiryo UI" panose="020B0604030504040204" pitchFamily="50" charset="-128"/>
                <a:ea typeface="Meiryo UI" panose="020B0604030504040204" pitchFamily="50" charset="-128"/>
                <a:cs typeface="Meiryo"/>
                <a:sym typeface="Meiryo"/>
              </a:rPr>
              <a:t>事業概要</a:t>
            </a:r>
            <a:endParaRPr sz="900" b="1" dirty="0">
              <a:solidFill>
                <a:schemeClr val="tx1"/>
              </a:solidFill>
              <a:latin typeface="Meiryo UI" panose="020B0604030504040204" pitchFamily="50" charset="-128"/>
              <a:ea typeface="Meiryo UI" panose="020B0604030504040204" pitchFamily="50" charset="-128"/>
              <a:cs typeface="Meiryo"/>
              <a:sym typeface="Meiryo"/>
            </a:endParaRPr>
          </a:p>
        </p:txBody>
      </p:sp>
    </p:spTree>
    <p:extLst>
      <p:ext uri="{BB962C8B-B14F-4D97-AF65-F5344CB8AC3E}">
        <p14:creationId xmlns:p14="http://schemas.microsoft.com/office/powerpoint/2010/main" val="1718074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a:extLst>
            <a:ext uri="{FF2B5EF4-FFF2-40B4-BE49-F238E27FC236}">
              <a16:creationId xmlns:a16="http://schemas.microsoft.com/office/drawing/2014/main" id="{6419BDE4-87FB-6057-AA8D-475AB64ABF4D}"/>
            </a:ext>
          </a:extLst>
        </p:cNvPr>
        <p:cNvGrpSpPr/>
        <p:nvPr/>
      </p:nvGrpSpPr>
      <p:grpSpPr>
        <a:xfrm>
          <a:off x="0" y="0"/>
          <a:ext cx="0" cy="0"/>
          <a:chOff x="0" y="0"/>
          <a:chExt cx="0" cy="0"/>
        </a:xfrm>
      </p:grpSpPr>
      <p:sp>
        <p:nvSpPr>
          <p:cNvPr id="92" name="Google Shape;92;p1">
            <a:extLst>
              <a:ext uri="{FF2B5EF4-FFF2-40B4-BE49-F238E27FC236}">
                <a16:creationId xmlns:a16="http://schemas.microsoft.com/office/drawing/2014/main" id="{CEE22239-D230-713E-EB0C-30C856B075ED}"/>
              </a:ext>
            </a:extLst>
          </p:cNvPr>
          <p:cNvSpPr txBox="1">
            <a:spLocks noGrp="1"/>
          </p:cNvSpPr>
          <p:nvPr>
            <p:ph type="title"/>
          </p:nvPr>
        </p:nvSpPr>
        <p:spPr>
          <a:xfrm>
            <a:off x="917524" y="189152"/>
            <a:ext cx="5359787" cy="306022"/>
          </a:xfrm>
          <a:prstGeom prst="rect">
            <a:avLst/>
          </a:prstGeom>
          <a:noFill/>
          <a:ln>
            <a:noFill/>
          </a:ln>
        </p:spPr>
        <p:txBody>
          <a:bodyPr spcFirstLastPara="1" wrap="square" lIns="91425" tIns="45700" rIns="91425" bIns="45700" anchor="ctr" anchorCtr="0">
            <a:normAutofit/>
          </a:bodyPr>
          <a:lstStyle/>
          <a:p>
            <a:pPr lvl="0">
              <a:buSzPts val="1900"/>
            </a:pPr>
            <a:r>
              <a:rPr lang="ja-JP" altLang="en-US" sz="1200" dirty="0">
                <a:latin typeface="Meiryo UI" panose="020B0604030504040204" pitchFamily="50" charset="-128"/>
                <a:ea typeface="Meiryo UI" panose="020B0604030504040204" pitchFamily="50" charset="-128"/>
                <a:cs typeface="Meiryo"/>
                <a:sym typeface="Meiryo"/>
              </a:rPr>
              <a:t>事業名（日本語）：</a:t>
            </a:r>
            <a:r>
              <a:rPr lang="ja-JP" altLang="en-US" sz="1200" dirty="0">
                <a:solidFill>
                  <a:schemeClr val="accent3"/>
                </a:solidFill>
                <a:latin typeface="Meiryo UI" panose="020B0604030504040204" pitchFamily="50" charset="-128"/>
                <a:ea typeface="Meiryo UI" panose="020B0604030504040204" pitchFamily="50" charset="-128"/>
                <a:cs typeface="Meiryo"/>
                <a:sym typeface="Meiryo"/>
              </a:rPr>
              <a:t>（例）プレミアムインバウンドツアー</a:t>
            </a:r>
            <a:endParaRPr sz="2000" dirty="0">
              <a:solidFill>
                <a:schemeClr val="accent3"/>
              </a:solidFill>
              <a:latin typeface="Meiryo UI" panose="020B0604030504040204" pitchFamily="50" charset="-128"/>
              <a:ea typeface="Meiryo UI" panose="020B0604030504040204" pitchFamily="50" charset="-128"/>
            </a:endParaRPr>
          </a:p>
        </p:txBody>
      </p:sp>
      <p:grpSp>
        <p:nvGrpSpPr>
          <p:cNvPr id="99" name="Google Shape;99;p1">
            <a:extLst>
              <a:ext uri="{FF2B5EF4-FFF2-40B4-BE49-F238E27FC236}">
                <a16:creationId xmlns:a16="http://schemas.microsoft.com/office/drawing/2014/main" id="{83F7AE47-5DCC-A121-09AB-F7263D2625B5}"/>
              </a:ext>
            </a:extLst>
          </p:cNvPr>
          <p:cNvGrpSpPr/>
          <p:nvPr/>
        </p:nvGrpSpPr>
        <p:grpSpPr>
          <a:xfrm>
            <a:off x="0" y="461408"/>
            <a:ext cx="9910806" cy="110465"/>
            <a:chOff x="-3175" y="476672"/>
            <a:chExt cx="9910806" cy="110465"/>
          </a:xfrm>
        </p:grpSpPr>
        <p:cxnSp>
          <p:nvCxnSpPr>
            <p:cNvPr id="100" name="Google Shape;100;p1">
              <a:extLst>
                <a:ext uri="{FF2B5EF4-FFF2-40B4-BE49-F238E27FC236}">
                  <a16:creationId xmlns:a16="http://schemas.microsoft.com/office/drawing/2014/main" id="{26066453-D502-C5EA-A9D6-A2C979962282}"/>
                </a:ext>
              </a:extLst>
            </p:cNvPr>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01" name="Google Shape;101;p1">
              <a:extLst>
                <a:ext uri="{FF2B5EF4-FFF2-40B4-BE49-F238E27FC236}">
                  <a16:creationId xmlns:a16="http://schemas.microsoft.com/office/drawing/2014/main" id="{A2A1ED75-35A6-9497-3194-2C2F40F5CC25}"/>
                </a:ext>
              </a:extLst>
            </p:cNvPr>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02" name="Google Shape;102;p1">
              <a:extLst>
                <a:ext uri="{FF2B5EF4-FFF2-40B4-BE49-F238E27FC236}">
                  <a16:creationId xmlns:a16="http://schemas.microsoft.com/office/drawing/2014/main" id="{1E783DBF-25F5-105C-4996-411FA6DA71B3}"/>
                </a:ext>
              </a:extLst>
            </p:cNvPr>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03" name="Google Shape;103;p1">
            <a:extLst>
              <a:ext uri="{FF2B5EF4-FFF2-40B4-BE49-F238E27FC236}">
                <a16:creationId xmlns:a16="http://schemas.microsoft.com/office/drawing/2014/main" id="{09A54FFB-9C9C-A9DD-6EDD-CE6FB5446209}"/>
              </a:ext>
            </a:extLst>
          </p:cNvPr>
          <p:cNvSpPr txBox="1"/>
          <p:nvPr/>
        </p:nvSpPr>
        <p:spPr>
          <a:xfrm>
            <a:off x="6883601" y="-10628"/>
            <a:ext cx="3101195" cy="230792"/>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altLang="en-US" sz="900" dirty="0">
                <a:solidFill>
                  <a:schemeClr val="dk1"/>
                </a:solidFill>
                <a:latin typeface="Meiryo UI" panose="020B0604030504040204" pitchFamily="50" charset="-128"/>
                <a:ea typeface="Meiryo UI" panose="020B0604030504040204" pitchFamily="50" charset="-128"/>
                <a:cs typeface="Meiryo"/>
                <a:sym typeface="Meiryo"/>
              </a:rPr>
              <a:t>地方創生プレミアムインバウンドツアー集中展開事業　</a:t>
            </a:r>
            <a:r>
              <a:rPr lang="en-US" altLang="ja-JP" sz="900" dirty="0">
                <a:solidFill>
                  <a:schemeClr val="dk1"/>
                </a:solidFill>
                <a:latin typeface="Meiryo UI" panose="020B0604030504040204" pitchFamily="50" charset="-128"/>
                <a:ea typeface="Meiryo UI" panose="020B0604030504040204" pitchFamily="50" charset="-128"/>
                <a:cs typeface="Meiryo"/>
                <a:sym typeface="Meiryo"/>
              </a:rPr>
              <a:t>【</a:t>
            </a:r>
            <a:r>
              <a:rPr lang="ja-JP" sz="900" dirty="0">
                <a:solidFill>
                  <a:schemeClr val="dk1"/>
                </a:solidFill>
                <a:latin typeface="Meiryo UI" panose="020B0604030504040204" pitchFamily="50" charset="-128"/>
                <a:ea typeface="Meiryo UI" panose="020B0604030504040204" pitchFamily="50" charset="-128"/>
                <a:cs typeface="Meiryo"/>
                <a:sym typeface="Meiryo"/>
              </a:rPr>
              <a:t>様式４</a:t>
            </a:r>
            <a:r>
              <a:rPr lang="en-US" altLang="ja-JP" sz="900" dirty="0">
                <a:solidFill>
                  <a:schemeClr val="dk1"/>
                </a:solidFill>
                <a:latin typeface="Meiryo UI" panose="020B0604030504040204" pitchFamily="50" charset="-128"/>
                <a:ea typeface="Meiryo UI" panose="020B0604030504040204" pitchFamily="50" charset="-128"/>
                <a:cs typeface="Meiryo"/>
                <a:sym typeface="Meiryo"/>
              </a:rPr>
              <a:t>】</a:t>
            </a:r>
            <a:endParaRPr sz="1000" dirty="0">
              <a:latin typeface="Meiryo UI" panose="020B0604030504040204" pitchFamily="50" charset="-128"/>
              <a:ea typeface="Meiryo UI" panose="020B0604030504040204" pitchFamily="50" charset="-128"/>
            </a:endParaRPr>
          </a:p>
        </p:txBody>
      </p:sp>
      <p:sp>
        <p:nvSpPr>
          <p:cNvPr id="19" name="Google Shape;92;p1">
            <a:extLst>
              <a:ext uri="{FF2B5EF4-FFF2-40B4-BE49-F238E27FC236}">
                <a16:creationId xmlns:a16="http://schemas.microsoft.com/office/drawing/2014/main" id="{9E21C3AA-1623-DC0D-2751-4B8604F35BBC}"/>
              </a:ext>
            </a:extLst>
          </p:cNvPr>
          <p:cNvSpPr txBox="1">
            <a:spLocks/>
          </p:cNvSpPr>
          <p:nvPr/>
        </p:nvSpPr>
        <p:spPr>
          <a:xfrm>
            <a:off x="4535438" y="0"/>
            <a:ext cx="2348163" cy="4762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en-US" altLang="ja-JP" sz="1200" dirty="0">
                <a:latin typeface="Meiryo UI" panose="020B0604030504040204" pitchFamily="50" charset="-128"/>
                <a:ea typeface="Meiryo UI" panose="020B0604030504040204" pitchFamily="50" charset="-128"/>
                <a:cs typeface="Meiryo"/>
                <a:sym typeface="Meiryo"/>
              </a:rPr>
              <a:t>【○○</a:t>
            </a:r>
            <a:r>
              <a:rPr lang="ja-JP" altLang="en-US" sz="1200" dirty="0">
                <a:latin typeface="Meiryo UI" panose="020B0604030504040204" pitchFamily="50" charset="-128"/>
                <a:ea typeface="Meiryo UI" panose="020B0604030504040204" pitchFamily="50" charset="-128"/>
                <a:cs typeface="Meiryo"/>
                <a:sym typeface="Meiryo"/>
              </a:rPr>
              <a:t>県○○市、</a:t>
            </a:r>
            <a:r>
              <a:rPr lang="en-US" altLang="ja-JP" sz="1200" dirty="0">
                <a:latin typeface="Meiryo UI" panose="020B0604030504040204" pitchFamily="50" charset="-128"/>
                <a:ea typeface="Meiryo UI" panose="020B0604030504040204" pitchFamily="50" charset="-128"/>
                <a:cs typeface="Meiryo"/>
                <a:sym typeface="Meiryo"/>
              </a:rPr>
              <a:t> ○○</a:t>
            </a:r>
            <a:r>
              <a:rPr lang="ja-JP" altLang="en-US" sz="1200" dirty="0">
                <a:latin typeface="Meiryo UI" panose="020B0604030504040204" pitchFamily="50" charset="-128"/>
                <a:ea typeface="Meiryo UI" panose="020B0604030504040204" pitchFamily="50" charset="-128"/>
                <a:cs typeface="Meiryo"/>
                <a:sym typeface="Meiryo"/>
              </a:rPr>
              <a:t>県○○市、</a:t>
            </a:r>
            <a:r>
              <a:rPr lang="en-US" altLang="ja-JP" sz="1200" dirty="0">
                <a:latin typeface="Meiryo UI" panose="020B0604030504040204" pitchFamily="50" charset="-128"/>
                <a:ea typeface="Meiryo UI" panose="020B0604030504040204" pitchFamily="50" charset="-128"/>
                <a:cs typeface="Meiryo"/>
                <a:sym typeface="Meiryo"/>
              </a:rPr>
              <a:t> ○○</a:t>
            </a:r>
            <a:r>
              <a:rPr lang="ja-JP" altLang="en-US" sz="1200" dirty="0">
                <a:latin typeface="Meiryo UI" panose="020B0604030504040204" pitchFamily="50" charset="-128"/>
                <a:ea typeface="Meiryo UI" panose="020B0604030504040204" pitchFamily="50" charset="-128"/>
                <a:cs typeface="Meiryo"/>
                <a:sym typeface="Meiryo"/>
              </a:rPr>
              <a:t>県○○市</a:t>
            </a:r>
            <a:r>
              <a:rPr lang="en-US" altLang="ja-JP" sz="1200" dirty="0">
                <a:latin typeface="Meiryo UI" panose="020B0604030504040204" pitchFamily="50" charset="-128"/>
                <a:ea typeface="Meiryo UI" panose="020B0604030504040204" pitchFamily="50" charset="-128"/>
                <a:cs typeface="Meiryo"/>
                <a:sym typeface="Meiryo"/>
              </a:rPr>
              <a:t>】 </a:t>
            </a:r>
            <a:r>
              <a:rPr lang="ja-JP" altLang="en-US" sz="1200" dirty="0">
                <a:latin typeface="Meiryo UI" panose="020B0604030504040204" pitchFamily="50" charset="-128"/>
                <a:ea typeface="Meiryo UI" panose="020B0604030504040204" pitchFamily="50" charset="-128"/>
                <a:cs typeface="Meiryo"/>
                <a:sym typeface="Meiryo"/>
              </a:rPr>
              <a:t>　</a:t>
            </a:r>
            <a:endParaRPr lang="ja-JP" altLang="en-US" sz="2000" dirty="0">
              <a:latin typeface="Meiryo UI" panose="020B0604030504040204" pitchFamily="50" charset="-128"/>
              <a:ea typeface="Meiryo UI" panose="020B0604030504040204" pitchFamily="50" charset="-128"/>
            </a:endParaRPr>
          </a:p>
        </p:txBody>
      </p:sp>
      <p:sp>
        <p:nvSpPr>
          <p:cNvPr id="25" name="Google Shape;92;p1">
            <a:extLst>
              <a:ext uri="{FF2B5EF4-FFF2-40B4-BE49-F238E27FC236}">
                <a16:creationId xmlns:a16="http://schemas.microsoft.com/office/drawing/2014/main" id="{7628B73A-57E3-6624-617A-607C61C79D4D}"/>
              </a:ext>
            </a:extLst>
          </p:cNvPr>
          <p:cNvSpPr txBox="1">
            <a:spLocks/>
          </p:cNvSpPr>
          <p:nvPr/>
        </p:nvSpPr>
        <p:spPr>
          <a:xfrm>
            <a:off x="7342969" y="208484"/>
            <a:ext cx="2490461" cy="353075"/>
          </a:xfrm>
          <a:prstGeom prst="rect">
            <a:avLst/>
          </a:prstGeom>
          <a:solidFill>
            <a:schemeClr val="bg1"/>
          </a:solidFill>
          <a:ln w="19050">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r">
              <a:buSzPts val="1900"/>
              <a:buFont typeface="Meiryo"/>
              <a:buNone/>
            </a:pPr>
            <a:r>
              <a:rPr lang="ja-JP" altLang="en-US" sz="1100" dirty="0">
                <a:latin typeface="Meiryo UI" panose="020B0604030504040204" pitchFamily="50" charset="-128"/>
                <a:ea typeface="Meiryo UI" panose="020B0604030504040204" pitchFamily="50" charset="-128"/>
              </a:rPr>
              <a:t>対象経費合計　　  ：○○</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endParaRPr>
          </a:p>
          <a:p>
            <a:pPr algn="r">
              <a:buSzPts val="1900"/>
              <a:buFont typeface="Meiryo"/>
              <a:buNone/>
            </a:pPr>
            <a:r>
              <a:rPr lang="ja-JP" altLang="en-US" sz="1100" dirty="0">
                <a:latin typeface="Meiryo UI" panose="020B0604030504040204" pitchFamily="50" charset="-128"/>
                <a:ea typeface="Meiryo UI" panose="020B0604030504040204" pitchFamily="50" charset="-128"/>
              </a:rPr>
              <a:t>支援</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補助</a:t>
            </a:r>
            <a:r>
              <a:rPr lang="en-US" altLang="ja-JP" sz="1100" dirty="0">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希望</a:t>
            </a:r>
            <a:r>
              <a:rPr lang="ja-JP" altLang="en-US" sz="1100" dirty="0">
                <a:latin typeface="Meiryo UI" panose="020B0604030504040204" pitchFamily="50" charset="-128"/>
                <a:ea typeface="Meiryo UI" panose="020B0604030504040204" pitchFamily="50" charset="-128"/>
              </a:rPr>
              <a:t>額：○○</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○○○千円</a:t>
            </a:r>
          </a:p>
        </p:txBody>
      </p:sp>
      <p:sp>
        <p:nvSpPr>
          <p:cNvPr id="2" name="正方形/長方形 1">
            <a:extLst>
              <a:ext uri="{FF2B5EF4-FFF2-40B4-BE49-F238E27FC236}">
                <a16:creationId xmlns:a16="http://schemas.microsoft.com/office/drawing/2014/main" id="{AC5D3090-AEF3-01DE-82C1-76998B57BB1E}"/>
              </a:ext>
            </a:extLst>
          </p:cNvPr>
          <p:cNvSpPr/>
          <p:nvPr/>
        </p:nvSpPr>
        <p:spPr>
          <a:xfrm>
            <a:off x="49351" y="77761"/>
            <a:ext cx="771328" cy="231093"/>
          </a:xfrm>
          <a:prstGeom prst="rect">
            <a:avLst/>
          </a:prstGeom>
          <a:solidFill>
            <a:srgbClr val="FF0000"/>
          </a:solidFill>
          <a:ln>
            <a:noFill/>
          </a:ln>
        </p:spPr>
        <p:style>
          <a:lnRef idx="2">
            <a:schemeClr val="accent2">
              <a:shade val="50000"/>
            </a:schemeClr>
          </a:lnRef>
          <a:fillRef idx="1">
            <a:schemeClr val="accent2"/>
          </a:fillRef>
          <a:effectRef idx="0">
            <a:schemeClr val="accent2"/>
          </a:effectRef>
          <a:fontRef idx="minor">
            <a:schemeClr val="lt1"/>
          </a:fontRef>
        </p:style>
        <p:txBody>
          <a:bodyPr lIns="0" tIns="0" rIns="0" bIns="0" rtlCol="0" anchor="ctr"/>
          <a:lstStyle/>
          <a:p>
            <a:pPr algn="ctr"/>
            <a:r>
              <a:rPr kumimoji="1" lang="ja-JP" altLang="en-US" sz="1100" dirty="0"/>
              <a:t>●●●●●</a:t>
            </a:r>
          </a:p>
        </p:txBody>
      </p:sp>
      <p:sp>
        <p:nvSpPr>
          <p:cNvPr id="5" name="吹き出し: 四角形 4">
            <a:extLst>
              <a:ext uri="{FF2B5EF4-FFF2-40B4-BE49-F238E27FC236}">
                <a16:creationId xmlns:a16="http://schemas.microsoft.com/office/drawing/2014/main" id="{8128A74D-410D-D218-7078-239D9C7A2E03}"/>
              </a:ext>
            </a:extLst>
          </p:cNvPr>
          <p:cNvSpPr/>
          <p:nvPr/>
        </p:nvSpPr>
        <p:spPr>
          <a:xfrm>
            <a:off x="89413" y="270231"/>
            <a:ext cx="1757813" cy="276832"/>
          </a:xfrm>
          <a:prstGeom prst="wedgeRectCallout">
            <a:avLst>
              <a:gd name="adj1" fmla="val -27794"/>
              <a:gd name="adj2" fmla="val -91138"/>
            </a:avLst>
          </a:prstGeom>
          <a:solidFill>
            <a:schemeClr val="bg1"/>
          </a:solidFill>
          <a:ln w="317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申請フォーム送信後に公募事務局より</a:t>
            </a:r>
            <a:endParaRPr kumimoji="1" lang="en-US" altLang="ja-JP" sz="700" dirty="0"/>
          </a:p>
          <a:p>
            <a:pPr algn="ctr"/>
            <a:r>
              <a:rPr kumimoji="1" lang="ja-JP" altLang="en-US" sz="700" dirty="0"/>
              <a:t>返信されるメールの受付番号を入力</a:t>
            </a:r>
          </a:p>
        </p:txBody>
      </p:sp>
      <p:sp>
        <p:nvSpPr>
          <p:cNvPr id="12" name="Google Shape;92;p1">
            <a:extLst>
              <a:ext uri="{FF2B5EF4-FFF2-40B4-BE49-F238E27FC236}">
                <a16:creationId xmlns:a16="http://schemas.microsoft.com/office/drawing/2014/main" id="{C3964B55-B337-315A-3C01-51030BA54A53}"/>
              </a:ext>
            </a:extLst>
          </p:cNvPr>
          <p:cNvSpPr txBox="1">
            <a:spLocks/>
          </p:cNvSpPr>
          <p:nvPr/>
        </p:nvSpPr>
        <p:spPr>
          <a:xfrm>
            <a:off x="898664" y="-7839"/>
            <a:ext cx="4225874" cy="306022"/>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pPr>
            <a:r>
              <a:rPr lang="zh-TW" altLang="en-US" sz="1200" dirty="0">
                <a:latin typeface="Meiryo UI" panose="020B0604030504040204" pitchFamily="50" charset="-128"/>
                <a:ea typeface="Meiryo UI" panose="020B0604030504040204" pitchFamily="50" charset="-128"/>
                <a:cs typeface="Meiryo"/>
                <a:sym typeface="Meiryo"/>
              </a:rPr>
              <a:t>事業名（</a:t>
            </a:r>
            <a:r>
              <a:rPr lang="ja-JP" altLang="en-US" sz="1200" dirty="0">
                <a:solidFill>
                  <a:schemeClr val="tx1"/>
                </a:solidFill>
                <a:latin typeface="Meiryo UI" panose="020B0604030504040204" pitchFamily="50" charset="-128"/>
                <a:ea typeface="Meiryo UI" panose="020B0604030504040204" pitchFamily="50" charset="-128"/>
                <a:cs typeface="Meiryo"/>
                <a:sym typeface="Meiryo"/>
              </a:rPr>
              <a:t>外国語</a:t>
            </a:r>
            <a:r>
              <a:rPr lang="zh-TW" altLang="en-US" sz="1200" dirty="0">
                <a:latin typeface="Meiryo UI" panose="020B0604030504040204" pitchFamily="50" charset="-128"/>
                <a:ea typeface="Meiryo UI" panose="020B0604030504040204" pitchFamily="50" charset="-128"/>
                <a:cs typeface="Meiryo"/>
                <a:sym typeface="Meiryo"/>
              </a:rPr>
              <a:t>）：</a:t>
            </a:r>
            <a:r>
              <a:rPr lang="ja-JP" altLang="en-US" sz="1200" dirty="0">
                <a:solidFill>
                  <a:schemeClr val="accent3"/>
                </a:solidFill>
                <a:latin typeface="Meiryo UI" panose="020B0604030504040204" pitchFamily="50" charset="-128"/>
                <a:ea typeface="Meiryo UI" panose="020B0604030504040204" pitchFamily="50" charset="-128"/>
                <a:cs typeface="Meiryo"/>
                <a:sym typeface="Meiryo"/>
              </a:rPr>
              <a:t>（例）</a:t>
            </a:r>
            <a:r>
              <a:rPr lang="en-US" altLang="zh-TW" sz="1200" dirty="0">
                <a:solidFill>
                  <a:schemeClr val="accent3"/>
                </a:solidFill>
                <a:latin typeface="Meiryo UI" panose="020B0604030504040204" pitchFamily="50" charset="-128"/>
                <a:ea typeface="Meiryo UI" panose="020B0604030504040204" pitchFamily="50" charset="-128"/>
                <a:cs typeface="Meiryo"/>
                <a:sym typeface="Meiryo"/>
              </a:rPr>
              <a:t>Premium Inbound Tour</a:t>
            </a:r>
            <a:endParaRPr lang="zh-TW" altLang="en-US" sz="2000" dirty="0">
              <a:solidFill>
                <a:schemeClr val="accent3"/>
              </a:solidFill>
              <a:latin typeface="Meiryo UI" panose="020B0604030504040204" pitchFamily="50" charset="-128"/>
              <a:ea typeface="Meiryo UI" panose="020B0604030504040204" pitchFamily="50" charset="-128"/>
            </a:endParaRPr>
          </a:p>
        </p:txBody>
      </p:sp>
      <p:sp>
        <p:nvSpPr>
          <p:cNvPr id="13" name="吹き出し: 四角形 12">
            <a:extLst>
              <a:ext uri="{FF2B5EF4-FFF2-40B4-BE49-F238E27FC236}">
                <a16:creationId xmlns:a16="http://schemas.microsoft.com/office/drawing/2014/main" id="{03FC27B6-8B61-4F45-76FA-C7A672791D64}"/>
              </a:ext>
            </a:extLst>
          </p:cNvPr>
          <p:cNvSpPr/>
          <p:nvPr/>
        </p:nvSpPr>
        <p:spPr>
          <a:xfrm>
            <a:off x="5884190" y="314647"/>
            <a:ext cx="1409429" cy="291624"/>
          </a:xfrm>
          <a:prstGeom prst="wedgeRectCallout">
            <a:avLst>
              <a:gd name="adj1" fmla="val -60304"/>
              <a:gd name="adj2" fmla="val -35319"/>
            </a:avLst>
          </a:prstGeom>
          <a:solidFill>
            <a:schemeClr val="bg1"/>
          </a:solidFill>
          <a:ln w="317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a:solidFill>
                  <a:schemeClr val="tx1"/>
                </a:solidFill>
                <a:latin typeface="+mj-ea"/>
                <a:ea typeface="+mj-ea"/>
              </a:rPr>
              <a:t>体験商品の実施地域を記載</a:t>
            </a:r>
            <a:endParaRPr kumimoji="1" lang="en-US" altLang="ja-JP" sz="800" dirty="0">
              <a:solidFill>
                <a:schemeClr val="tx1"/>
              </a:solidFill>
              <a:latin typeface="+mj-ea"/>
              <a:ea typeface="+mj-ea"/>
            </a:endParaRPr>
          </a:p>
          <a:p>
            <a:pPr algn="ctr"/>
            <a:r>
              <a:rPr kumimoji="1" lang="ja-JP" altLang="en-US" sz="800" dirty="0">
                <a:solidFill>
                  <a:schemeClr val="tx1"/>
                </a:solidFill>
                <a:latin typeface="+mj-ea"/>
                <a:ea typeface="+mj-ea"/>
              </a:rPr>
              <a:t>複数の場合は複数記載</a:t>
            </a:r>
          </a:p>
        </p:txBody>
      </p:sp>
      <p:sp>
        <p:nvSpPr>
          <p:cNvPr id="8" name="正方形/長方形 7">
            <a:extLst>
              <a:ext uri="{FF2B5EF4-FFF2-40B4-BE49-F238E27FC236}">
                <a16:creationId xmlns:a16="http://schemas.microsoft.com/office/drawing/2014/main" id="{330AA070-5721-53CE-5915-241C8218B766}"/>
              </a:ext>
            </a:extLst>
          </p:cNvPr>
          <p:cNvSpPr/>
          <p:nvPr/>
        </p:nvSpPr>
        <p:spPr>
          <a:xfrm>
            <a:off x="8020230" y="1661328"/>
            <a:ext cx="1832430" cy="5173384"/>
          </a:xfrm>
          <a:prstGeom prst="rect">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Google Shape;93;p1">
            <a:extLst>
              <a:ext uri="{FF2B5EF4-FFF2-40B4-BE49-F238E27FC236}">
                <a16:creationId xmlns:a16="http://schemas.microsoft.com/office/drawing/2014/main" id="{00964FCE-FA1B-B235-47D4-41EEAEFA3613}"/>
              </a:ext>
            </a:extLst>
          </p:cNvPr>
          <p:cNvSpPr txBox="1"/>
          <p:nvPr/>
        </p:nvSpPr>
        <p:spPr>
          <a:xfrm>
            <a:off x="7925517" y="3181824"/>
            <a:ext cx="1980483" cy="1015622"/>
          </a:xfrm>
          <a:prstGeom prst="rect">
            <a:avLst/>
          </a:prstGeom>
          <a:noFill/>
          <a:ln w="12700" cap="flat" cmpd="sng">
            <a:noFill/>
            <a:prstDash val="solid"/>
            <a:round/>
            <a:headEnd type="none" w="sm" len="sm"/>
            <a:tailEnd type="none" w="sm" len="sm"/>
          </a:ln>
        </p:spPr>
        <p:txBody>
          <a:bodyPr spcFirstLastPara="1" wrap="square" lIns="91425" tIns="45700" rIns="91425" bIns="45700" anchor="ctr" anchorCtr="0">
            <a:spAutoFit/>
          </a:bodyPr>
          <a:lstStyle/>
          <a:p>
            <a:pPr marL="171450" lvl="0" indent="-171450">
              <a:buFont typeface="游ゴシック" panose="020B0400000000000000" pitchFamily="50" charset="-128"/>
              <a:buChar char="※"/>
            </a:pP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事業</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の内容が分かる</a:t>
            </a: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イメージ図、</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画像</a:t>
            </a: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等を</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添付</a:t>
            </a:r>
            <a:r>
              <a:rPr lang="ja-JP" altLang="ja-JP" sz="1000" dirty="0">
                <a:solidFill>
                  <a:schemeClr val="dk1"/>
                </a:solidFill>
                <a:latin typeface="Meiryo UI" panose="020B0604030504040204" pitchFamily="50" charset="-128"/>
                <a:ea typeface="Meiryo UI" panose="020B0604030504040204" pitchFamily="50" charset="-128"/>
                <a:cs typeface="Meiryo"/>
                <a:sym typeface="Meiryo"/>
              </a:rPr>
              <a:t>してください。</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（提供する画像は公表可能で</a:t>
            </a:r>
            <a:r>
              <a:rPr lang="en-US" altLang="ja-JP" sz="1000" dirty="0">
                <a:solidFill>
                  <a:schemeClr val="dk1"/>
                </a:solidFill>
                <a:latin typeface="Meiryo UI" panose="020B0604030504040204" pitchFamily="50" charset="-128"/>
                <a:ea typeface="Meiryo UI" panose="020B0604030504040204" pitchFamily="50" charset="-128"/>
                <a:cs typeface="Meiryo"/>
                <a:sym typeface="Meiryo"/>
              </a:rPr>
              <a:t>1</a:t>
            </a: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a:t>
            </a:r>
            <a:r>
              <a:rPr lang="en-US" altLang="ja-JP" sz="1000" dirty="0">
                <a:solidFill>
                  <a:schemeClr val="dk1"/>
                </a:solidFill>
                <a:latin typeface="Meiryo UI" panose="020B0604030504040204" pitchFamily="50" charset="-128"/>
                <a:ea typeface="Meiryo UI" panose="020B0604030504040204" pitchFamily="50" charset="-128"/>
                <a:cs typeface="Meiryo"/>
                <a:sym typeface="Meiryo"/>
              </a:rPr>
              <a:t>MB</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a:t>
            </a:r>
            <a:r>
              <a:rPr lang="en-US" altLang="ja-JP" sz="1000" dirty="0">
                <a:solidFill>
                  <a:schemeClr val="dk1"/>
                </a:solidFill>
                <a:latin typeface="Meiryo UI" panose="020B0604030504040204" pitchFamily="50" charset="-128"/>
                <a:ea typeface="Meiryo UI" panose="020B0604030504040204" pitchFamily="50" charset="-128"/>
                <a:cs typeface="Meiryo"/>
                <a:sym typeface="Meiryo"/>
              </a:rPr>
              <a:t>1600×1200</a:t>
            </a:r>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ピクセル程度</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一目で見て何が映っているのか</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dk1"/>
                </a:solidFill>
                <a:latin typeface="Meiryo UI" panose="020B0604030504040204" pitchFamily="50" charset="-128"/>
                <a:ea typeface="Meiryo UI" panose="020B0604030504040204" pitchFamily="50" charset="-128"/>
                <a:cs typeface="Meiryo"/>
                <a:sym typeface="Meiryo"/>
              </a:rPr>
              <a:t>　わかりやすい画像を推奨します）</a:t>
            </a:r>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p:txBody>
      </p:sp>
      <p:graphicFrame>
        <p:nvGraphicFramePr>
          <p:cNvPr id="11" name="表 10">
            <a:extLst>
              <a:ext uri="{FF2B5EF4-FFF2-40B4-BE49-F238E27FC236}">
                <a16:creationId xmlns:a16="http://schemas.microsoft.com/office/drawing/2014/main" id="{CFFE93B9-DF0B-2E3A-68EF-FFA728297821}"/>
              </a:ext>
            </a:extLst>
          </p:cNvPr>
          <p:cNvGraphicFramePr>
            <a:graphicFrameLocks noGrp="1"/>
          </p:cNvGraphicFramePr>
          <p:nvPr/>
        </p:nvGraphicFramePr>
        <p:xfrm>
          <a:off x="8001000" y="627309"/>
          <a:ext cx="1832430" cy="978584"/>
        </p:xfrm>
        <a:graphic>
          <a:graphicData uri="http://schemas.openxmlformats.org/drawingml/2006/table">
            <a:tbl>
              <a:tblPr firstRow="1" bandRow="1">
                <a:tableStyleId>{5940675A-B579-460E-94D1-54222C63F5DA}</a:tableStyleId>
              </a:tblPr>
              <a:tblGrid>
                <a:gridCol w="1372669">
                  <a:extLst>
                    <a:ext uri="{9D8B030D-6E8A-4147-A177-3AD203B41FA5}">
                      <a16:colId xmlns:a16="http://schemas.microsoft.com/office/drawing/2014/main" val="2809059496"/>
                    </a:ext>
                  </a:extLst>
                </a:gridCol>
                <a:gridCol w="459761">
                  <a:extLst>
                    <a:ext uri="{9D8B030D-6E8A-4147-A177-3AD203B41FA5}">
                      <a16:colId xmlns:a16="http://schemas.microsoft.com/office/drawing/2014/main" val="142445802"/>
                    </a:ext>
                  </a:extLst>
                </a:gridCol>
              </a:tblGrid>
              <a:tr h="288276">
                <a:tc>
                  <a:txBody>
                    <a:bodyPr/>
                    <a:lstStyle/>
                    <a:p>
                      <a:pPr lvl="1" algn="ctr"/>
                      <a:r>
                        <a:rPr kumimoji="1" lang="ja-JP" altLang="en-US" sz="800" dirty="0">
                          <a:solidFill>
                            <a:schemeClr val="tx1"/>
                          </a:solidFill>
                          <a:latin typeface="Meiryo UI" panose="020B0604030504040204" pitchFamily="50" charset="-128"/>
                          <a:ea typeface="Meiryo UI" panose="020B0604030504040204" pitchFamily="50" charset="-128"/>
                        </a:rPr>
                        <a:t>申請類型</a:t>
                      </a:r>
                    </a:p>
                  </a:txBody>
                  <a:tcPr marL="92246" marR="92246" marT="46123" marB="46123" anchor="ctr"/>
                </a:tc>
                <a:tc>
                  <a:txBody>
                    <a:bodyPr/>
                    <a:lstStyle/>
                    <a:p>
                      <a:pPr lvl="1" algn="ctr"/>
                      <a:r>
                        <a:rPr kumimoji="1" lang="ja-JP" altLang="en-US" sz="800" dirty="0">
                          <a:solidFill>
                            <a:schemeClr val="tx1"/>
                          </a:solidFill>
                          <a:latin typeface="Meiryo UI" panose="020B0604030504040204" pitchFamily="50" charset="-128"/>
                          <a:ea typeface="Meiryo UI" panose="020B0604030504040204" pitchFamily="50" charset="-128"/>
                        </a:rPr>
                        <a:t>該当に○</a:t>
                      </a:r>
                    </a:p>
                  </a:txBody>
                  <a:tcPr marL="92246" marR="92246" marT="46123" marB="46123"/>
                </a:tc>
                <a:extLst>
                  <a:ext uri="{0D108BD9-81ED-4DB2-BD59-A6C34878D82A}">
                    <a16:rowId xmlns:a16="http://schemas.microsoft.com/office/drawing/2014/main" val="277251242"/>
                  </a:ext>
                </a:extLst>
              </a:tr>
              <a:tr h="207033">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類型①プレミアム型</a:t>
                      </a:r>
                    </a:p>
                  </a:txBody>
                  <a:tcPr marL="92246" marR="92246" marT="46123" marB="46123" anchor="ctr">
                    <a:solidFill>
                      <a:schemeClr val="accent2">
                        <a:lumMod val="20000"/>
                        <a:lumOff val="80000"/>
                      </a:schemeClr>
                    </a:solidFill>
                  </a:tcPr>
                </a:tc>
                <a:tc>
                  <a:txBody>
                    <a:bodyPr/>
                    <a:lstStyle/>
                    <a:p>
                      <a:pPr algn="ctr"/>
                      <a:endParaRPr lang="ja-JP" altLang="en-US" sz="800" dirty="0">
                        <a:solidFill>
                          <a:schemeClr val="accent6">
                            <a:lumMod val="50000"/>
                          </a:schemeClr>
                        </a:solidFill>
                      </a:endParaRPr>
                    </a:p>
                  </a:txBody>
                  <a:tcPr marL="92246" marR="92246" marT="46123" marB="46123" anchor="ctr">
                    <a:solidFill>
                      <a:schemeClr val="accent2">
                        <a:lumMod val="20000"/>
                        <a:lumOff val="80000"/>
                      </a:schemeClr>
                    </a:solidFill>
                  </a:tcPr>
                </a:tc>
                <a:extLst>
                  <a:ext uri="{0D108BD9-81ED-4DB2-BD59-A6C34878D82A}">
                    <a16:rowId xmlns:a16="http://schemas.microsoft.com/office/drawing/2014/main" val="3103394164"/>
                  </a:ext>
                </a:extLst>
              </a:tr>
              <a:tr h="207033">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類型②コト消費</a:t>
                      </a: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モノ消費型</a:t>
                      </a:r>
                    </a:p>
                  </a:txBody>
                  <a:tcPr marL="92246" marR="92246" marT="46123" marB="46123" anchor="ctr">
                    <a:solidFill>
                      <a:schemeClr val="accent4">
                        <a:lumMod val="20000"/>
                        <a:lumOff val="80000"/>
                      </a:schemeClr>
                    </a:solidFill>
                  </a:tcPr>
                </a:tc>
                <a:tc>
                  <a:txBody>
                    <a:bodyPr/>
                    <a:lstStyle/>
                    <a:p>
                      <a:pPr algn="ctr"/>
                      <a:endParaRPr lang="ja-JP" altLang="en-US" sz="800" dirty="0">
                        <a:solidFill>
                          <a:schemeClr val="accent6">
                            <a:lumMod val="50000"/>
                          </a:schemeClr>
                        </a:solidFill>
                      </a:endParaRPr>
                    </a:p>
                  </a:txBody>
                  <a:tcPr marL="92246" marR="92246" marT="46123" marB="46123" anchor="ctr">
                    <a:solidFill>
                      <a:schemeClr val="accent4">
                        <a:lumMod val="20000"/>
                        <a:lumOff val="80000"/>
                      </a:schemeClr>
                    </a:solidFill>
                  </a:tcPr>
                </a:tc>
                <a:extLst>
                  <a:ext uri="{0D108BD9-81ED-4DB2-BD59-A6C34878D82A}">
                    <a16:rowId xmlns:a16="http://schemas.microsoft.com/office/drawing/2014/main" val="1970876098"/>
                  </a:ext>
                </a:extLst>
              </a:tr>
              <a:tr h="207033">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rPr>
                        <a:t>類型③規制改革型</a:t>
                      </a:r>
                    </a:p>
                  </a:txBody>
                  <a:tcPr marL="92246" marR="92246" marT="46123" marB="46123" anchor="ctr">
                    <a:solidFill>
                      <a:schemeClr val="accent6">
                        <a:lumMod val="40000"/>
                        <a:lumOff val="60000"/>
                      </a:schemeClr>
                    </a:solidFill>
                  </a:tcPr>
                </a:tc>
                <a:tc>
                  <a:txBody>
                    <a:bodyPr/>
                    <a:lstStyle/>
                    <a:p>
                      <a:pPr algn="ctr"/>
                      <a:endParaRPr lang="ja-JP" altLang="en-US" sz="800" dirty="0">
                        <a:solidFill>
                          <a:schemeClr val="accent6">
                            <a:lumMod val="50000"/>
                          </a:schemeClr>
                        </a:solidFill>
                      </a:endParaRPr>
                    </a:p>
                  </a:txBody>
                  <a:tcPr marL="92246" marR="92246" marT="46123" marB="46123" anchor="ctr">
                    <a:solidFill>
                      <a:schemeClr val="accent6">
                        <a:lumMod val="40000"/>
                        <a:lumOff val="60000"/>
                      </a:schemeClr>
                    </a:solidFill>
                  </a:tcPr>
                </a:tc>
                <a:extLst>
                  <a:ext uri="{0D108BD9-81ED-4DB2-BD59-A6C34878D82A}">
                    <a16:rowId xmlns:a16="http://schemas.microsoft.com/office/drawing/2014/main" val="3432542865"/>
                  </a:ext>
                </a:extLst>
              </a:tr>
            </a:tbl>
          </a:graphicData>
        </a:graphic>
      </p:graphicFrame>
      <p:sp>
        <p:nvSpPr>
          <p:cNvPr id="6" name="Google Shape;93;p1">
            <a:extLst>
              <a:ext uri="{FF2B5EF4-FFF2-40B4-BE49-F238E27FC236}">
                <a16:creationId xmlns:a16="http://schemas.microsoft.com/office/drawing/2014/main" id="{81E92D21-A7D0-6BC1-3159-5E90661610D9}"/>
              </a:ext>
            </a:extLst>
          </p:cNvPr>
          <p:cNvSpPr txBox="1"/>
          <p:nvPr/>
        </p:nvSpPr>
        <p:spPr>
          <a:xfrm>
            <a:off x="7927396" y="4242410"/>
            <a:ext cx="2057400" cy="400069"/>
          </a:xfrm>
          <a:prstGeom prst="rect">
            <a:avLst/>
          </a:prstGeom>
          <a:noFill/>
          <a:ln w="12700" cap="flat" cmpd="sng">
            <a:noFill/>
            <a:prstDash val="solid"/>
            <a:round/>
            <a:headEnd type="none" w="sm" len="sm"/>
            <a:tailEnd type="none" w="sm" len="sm"/>
          </a:ln>
        </p:spPr>
        <p:txBody>
          <a:bodyPr spcFirstLastPara="1" wrap="square" lIns="91425" tIns="45700" rIns="91425" bIns="45700" anchor="ctr" anchorCtr="0">
            <a:spAutoFit/>
          </a:bodyPr>
          <a:lstStyle/>
          <a:p>
            <a:pPr marL="171450" lvl="0" indent="-171450">
              <a:buFont typeface="Arial" panose="020B0604020202020204" pitchFamily="34" charset="0"/>
              <a:buChar char="•"/>
            </a:pP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事業実施場所</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171450" lvl="0" indent="-171450">
              <a:buFont typeface="Arial" panose="020B0604020202020204" pitchFamily="34" charset="0"/>
              <a:buChar char="•"/>
            </a:pP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商品を体験しているイメージなど</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p:txBody>
      </p:sp>
      <p:graphicFrame>
        <p:nvGraphicFramePr>
          <p:cNvPr id="7" name="表 6">
            <a:extLst>
              <a:ext uri="{FF2B5EF4-FFF2-40B4-BE49-F238E27FC236}">
                <a16:creationId xmlns:a16="http://schemas.microsoft.com/office/drawing/2014/main" id="{01912A41-EAC5-C05B-D0A8-8BE82C4328F4}"/>
              </a:ext>
            </a:extLst>
          </p:cNvPr>
          <p:cNvGraphicFramePr>
            <a:graphicFrameLocks noGrp="1"/>
          </p:cNvGraphicFramePr>
          <p:nvPr>
            <p:extLst>
              <p:ext uri="{D42A27DB-BD31-4B8C-83A1-F6EECF244321}">
                <p14:modId xmlns:p14="http://schemas.microsoft.com/office/powerpoint/2010/main" val="1544613963"/>
              </p:ext>
            </p:extLst>
          </p:nvPr>
        </p:nvGraphicFramePr>
        <p:xfrm>
          <a:off x="50984" y="622812"/>
          <a:ext cx="7915905" cy="6211901"/>
        </p:xfrm>
        <a:graphic>
          <a:graphicData uri="http://schemas.openxmlformats.org/drawingml/2006/table">
            <a:tbl>
              <a:tblPr>
                <a:tableStyleId>{5940675A-B579-460E-94D1-54222C63F5DA}</a:tableStyleId>
              </a:tblPr>
              <a:tblGrid>
                <a:gridCol w="1358531">
                  <a:extLst>
                    <a:ext uri="{9D8B030D-6E8A-4147-A177-3AD203B41FA5}">
                      <a16:colId xmlns:a16="http://schemas.microsoft.com/office/drawing/2014/main" val="3619412564"/>
                    </a:ext>
                  </a:extLst>
                </a:gridCol>
                <a:gridCol w="1113501">
                  <a:extLst>
                    <a:ext uri="{9D8B030D-6E8A-4147-A177-3AD203B41FA5}">
                      <a16:colId xmlns:a16="http://schemas.microsoft.com/office/drawing/2014/main" val="2280546320"/>
                    </a:ext>
                  </a:extLst>
                </a:gridCol>
                <a:gridCol w="1072289">
                  <a:extLst>
                    <a:ext uri="{9D8B030D-6E8A-4147-A177-3AD203B41FA5}">
                      <a16:colId xmlns:a16="http://schemas.microsoft.com/office/drawing/2014/main" val="1017187844"/>
                    </a:ext>
                  </a:extLst>
                </a:gridCol>
                <a:gridCol w="1092896">
                  <a:extLst>
                    <a:ext uri="{9D8B030D-6E8A-4147-A177-3AD203B41FA5}">
                      <a16:colId xmlns:a16="http://schemas.microsoft.com/office/drawing/2014/main" val="3919609509"/>
                    </a:ext>
                  </a:extLst>
                </a:gridCol>
                <a:gridCol w="1092896">
                  <a:extLst>
                    <a:ext uri="{9D8B030D-6E8A-4147-A177-3AD203B41FA5}">
                      <a16:colId xmlns:a16="http://schemas.microsoft.com/office/drawing/2014/main" val="2469943494"/>
                    </a:ext>
                  </a:extLst>
                </a:gridCol>
                <a:gridCol w="1092896">
                  <a:extLst>
                    <a:ext uri="{9D8B030D-6E8A-4147-A177-3AD203B41FA5}">
                      <a16:colId xmlns:a16="http://schemas.microsoft.com/office/drawing/2014/main" val="2341367241"/>
                    </a:ext>
                  </a:extLst>
                </a:gridCol>
                <a:gridCol w="1092896">
                  <a:extLst>
                    <a:ext uri="{9D8B030D-6E8A-4147-A177-3AD203B41FA5}">
                      <a16:colId xmlns:a16="http://schemas.microsoft.com/office/drawing/2014/main" val="2066341784"/>
                    </a:ext>
                  </a:extLst>
                </a:gridCol>
              </a:tblGrid>
              <a:tr h="882269">
                <a:tc gridSpan="7">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8712426"/>
                  </a:ext>
                </a:extLst>
              </a:tr>
              <a:tr h="324680">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実施体制</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rtl="0">
                        <a:spcBef>
                          <a:spcPts val="0"/>
                        </a:spcBef>
                        <a:spcAft>
                          <a:spcPts val="0"/>
                        </a:spcAft>
                        <a:buNone/>
                      </a:pPr>
                      <a:r>
                        <a:rPr lang="ja-JP" altLang="en-US" sz="700" b="0" dirty="0">
                          <a:solidFill>
                            <a:schemeClr val="tx1"/>
                          </a:solidFill>
                          <a:latin typeface="Meiryo UI" panose="020B0604030504040204" pitchFamily="50" charset="-128"/>
                          <a:ea typeface="Meiryo UI" panose="020B0604030504040204" pitchFamily="50" charset="-128"/>
                          <a:cs typeface="Meiryo"/>
                          <a:sym typeface="Meiryo"/>
                        </a:rPr>
                        <a:t>　</a:t>
                      </a: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61621938"/>
                  </a:ext>
                </a:extLst>
              </a:tr>
              <a:tr h="226288">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活用する観光資源</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32005447"/>
                  </a:ext>
                </a:extLst>
              </a:tr>
              <a:tr h="674371">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造成する体験商品</a:t>
                      </a:r>
                      <a:r>
                        <a:rPr lang="en-US" altLang="ja-JP" sz="900" b="1"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1" u="none" strike="noStrike" dirty="0">
                          <a:solidFill>
                            <a:schemeClr val="tx1"/>
                          </a:solidFill>
                          <a:effectLst/>
                          <a:latin typeface="Meiryo UI" panose="020B0604030504040204" pitchFamily="50" charset="-128"/>
                          <a:ea typeface="Meiryo UI" panose="020B0604030504040204" pitchFamily="50" charset="-128"/>
                        </a:rPr>
                        <a:t>〇個</a:t>
                      </a:r>
                      <a:r>
                        <a:rPr lang="en-US" altLang="ja-JP" sz="900" b="1" u="none" strike="noStrike" dirty="0">
                          <a:solidFill>
                            <a:schemeClr val="tx1"/>
                          </a:solidFill>
                          <a:effectLst/>
                          <a:latin typeface="Meiryo UI" panose="020B0604030504040204" pitchFamily="50" charset="-128"/>
                          <a:ea typeface="Meiryo UI" panose="020B0604030504040204" pitchFamily="50" charset="-128"/>
                        </a:rPr>
                        <a:t>】</a:t>
                      </a:r>
                      <a:endParaRPr lang="en-US" altLang="ja-JP"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algn="l" fontAlgn="ctr"/>
                      <a:r>
                        <a:rPr lang="ja-JP" altLang="en-US" sz="7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201022"/>
                  </a:ext>
                </a:extLst>
              </a:tr>
              <a:tr h="838064">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体験商品の</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特別性・独自性</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700" b="0" dirty="0">
                        <a:solidFill>
                          <a:schemeClr val="tx1"/>
                        </a:solidFill>
                        <a:latin typeface="Meiryo UI" panose="020B0604030504040204" pitchFamily="50" charset="-128"/>
                        <a:ea typeface="Meiryo UI" panose="020B0604030504040204" pitchFamily="50" charset="-128"/>
                        <a:cs typeface="Meiryo"/>
                        <a:sym typeface="Meiryo"/>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56463060"/>
                  </a:ext>
                </a:extLst>
              </a:tr>
              <a:tr h="590776">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販売計画</a:t>
                      </a:r>
                      <a:br>
                        <a:rPr lang="ja-JP" altLang="en-US" sz="900" b="1" u="none" strike="noStrike" dirty="0">
                          <a:solidFill>
                            <a:schemeClr val="tx1"/>
                          </a:solidFill>
                          <a:effectLst/>
                          <a:latin typeface="Meiryo UI" panose="020B0604030504040204" pitchFamily="50" charset="-128"/>
                          <a:ea typeface="Meiryo UI" panose="020B0604030504040204" pitchFamily="50" charset="-128"/>
                        </a:rPr>
                      </a:br>
                      <a:r>
                        <a:rPr lang="ja-JP" altLang="en-US" sz="800" b="0" u="none" strike="noStrike" dirty="0">
                          <a:solidFill>
                            <a:schemeClr val="tx1"/>
                          </a:solidFill>
                          <a:effectLst/>
                          <a:latin typeface="Meiryo UI" panose="020B0604030504040204" pitchFamily="50" charset="-128"/>
                          <a:ea typeface="Meiryo UI" panose="020B0604030504040204" pitchFamily="50" charset="-128"/>
                        </a:rPr>
                        <a:t>（海外販路の妥当性）</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800" b="0" dirty="0">
                        <a:solidFill>
                          <a:schemeClr val="tx1"/>
                        </a:solidFill>
                        <a:latin typeface="Meiryo UI" panose="020B0604030504040204" pitchFamily="50" charset="-128"/>
                        <a:ea typeface="Meiryo UI" panose="020B0604030504040204" pitchFamily="50" charset="-128"/>
                        <a:cs typeface="Meiryo"/>
                        <a:sym typeface="Meiryo"/>
                      </a:endParaRPr>
                    </a:p>
                  </a:txBody>
                  <a:tcPr marL="5741" marR="5741" marT="5741" marB="0" anchor="ct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bg1">
                          <a:lumMod val="50000"/>
                        </a:schemeClr>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800" u="none" strike="noStrike">
                          <a:solidFill>
                            <a:schemeClr val="tx1"/>
                          </a:solidFill>
                          <a:effectLst/>
                          <a:latin typeface="Meiryo UI" panose="020B0604030504040204" pitchFamily="50" charset="-128"/>
                          <a:ea typeface="Meiryo UI" panose="020B0604030504040204" pitchFamily="50" charset="-128"/>
                        </a:rPr>
                        <a:t>【</a:t>
                      </a:r>
                      <a:r>
                        <a:rPr lang="ja-JP" altLang="en-US" sz="800" u="none" strike="noStrike">
                          <a:solidFill>
                            <a:schemeClr val="tx1"/>
                          </a:solidFill>
                          <a:effectLst/>
                          <a:latin typeface="Meiryo UI" panose="020B0604030504040204" pitchFamily="50" charset="-128"/>
                          <a:ea typeface="Meiryo UI" panose="020B0604030504040204" pitchFamily="50" charset="-128"/>
                        </a:rPr>
                        <a:t>タビナカや</a:t>
                      </a:r>
                      <a:r>
                        <a:rPr lang="en-US" altLang="ja-JP" sz="800" u="none" strike="noStrike">
                          <a:solidFill>
                            <a:schemeClr val="tx1"/>
                          </a:solidFill>
                          <a:effectLst/>
                          <a:latin typeface="Meiryo UI" panose="020B0604030504040204" pitchFamily="50" charset="-128"/>
                          <a:ea typeface="Meiryo UI" panose="020B0604030504040204" pitchFamily="50" charset="-128"/>
                        </a:rPr>
                        <a:t>OTA</a:t>
                      </a:r>
                      <a:r>
                        <a:rPr lang="ja-JP" altLang="en-US" sz="800" u="none" strike="noStrike">
                          <a:solidFill>
                            <a:schemeClr val="tx1"/>
                          </a:solidFill>
                          <a:effectLst/>
                          <a:latin typeface="Meiryo UI" panose="020B0604030504040204" pitchFamily="50" charset="-128"/>
                          <a:ea typeface="Meiryo UI" panose="020B0604030504040204" pitchFamily="50" charset="-128"/>
                        </a:rPr>
                        <a:t>等</a:t>
                      </a:r>
                      <a:r>
                        <a:rPr lang="en-US" altLang="ja-JP" sz="800" u="none" strike="noStrike">
                          <a:solidFill>
                            <a:schemeClr val="tx1"/>
                          </a:solidFill>
                          <a:effectLst/>
                          <a:latin typeface="Meiryo UI" panose="020B0604030504040204" pitchFamily="50" charset="-128"/>
                          <a:ea typeface="Meiryo UI" panose="020B0604030504040204" pitchFamily="50" charset="-128"/>
                        </a:rPr>
                        <a:t>】</a:t>
                      </a:r>
                      <a:br>
                        <a:rPr lang="en-US" altLang="ja-JP" sz="800" u="none" strike="noStrike">
                          <a:solidFill>
                            <a:schemeClr val="tx1"/>
                          </a:solidFill>
                          <a:effectLst/>
                          <a:latin typeface="Meiryo UI" panose="020B0604030504040204" pitchFamily="50" charset="-128"/>
                          <a:ea typeface="Meiryo UI" panose="020B0604030504040204" pitchFamily="50" charset="-128"/>
                        </a:rPr>
                      </a:br>
                      <a:r>
                        <a:rPr lang="en-US" altLang="ja-JP" sz="800" u="none" strike="noStrike">
                          <a:solidFill>
                            <a:schemeClr val="bg1">
                              <a:lumMod val="50000"/>
                            </a:schemeClr>
                          </a:solidFill>
                          <a:effectLst/>
                          <a:latin typeface="Meiryo UI" panose="020B0604030504040204" pitchFamily="50" charset="-128"/>
                          <a:ea typeface="Meiryo UI" panose="020B0604030504040204" pitchFamily="50" charset="-128"/>
                        </a:rPr>
                        <a:t>○○</a:t>
                      </a:r>
                      <a:r>
                        <a:rPr lang="ja-JP" altLang="en-US" sz="800" u="none" strike="noStrike">
                          <a:solidFill>
                            <a:schemeClr val="bg1">
                              <a:lumMod val="50000"/>
                            </a:schemeClr>
                          </a:solidFill>
                          <a:effectLst/>
                          <a:latin typeface="Meiryo UI" panose="020B0604030504040204" pitchFamily="50" charset="-128"/>
                          <a:ea typeface="Meiryo UI" panose="020B0604030504040204" pitchFamily="50" charset="-128"/>
                        </a:rPr>
                        <a:t>により　○月より販売　等</a:t>
                      </a:r>
                      <a:endParaRPr kumimoji="1" lang="ja-JP" altLang="en-US" sz="800" dirty="0">
                        <a:solidFill>
                          <a:schemeClr val="bg1">
                            <a:lumMod val="50000"/>
                          </a:schemeClr>
                        </a:solidFill>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40539332"/>
                  </a:ext>
                </a:extLst>
              </a:tr>
              <a:tr h="130241">
                <a:tc rowSpan="2">
                  <a:txBody>
                    <a:bodyPr/>
                    <a:lstStyle/>
                    <a:p>
                      <a:pPr algn="ctr" fontAlgn="ctr"/>
                      <a:r>
                        <a:rPr lang="zh-TW" altLang="en-US" sz="900" b="1" u="none" strike="noStrike" dirty="0">
                          <a:solidFill>
                            <a:schemeClr val="tx1"/>
                          </a:solidFill>
                          <a:effectLst/>
                          <a:latin typeface="Meiryo UI" panose="020B0604030504040204" pitchFamily="50" charset="-128"/>
                          <a:ea typeface="Meiryo UI" panose="020B0604030504040204" pitchFamily="50" charset="-128"/>
                        </a:rPr>
                        <a:t>消費拡大効果</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A</a:t>
                      </a:r>
                      <a:r>
                        <a:rPr lang="ja-JP" altLang="en-US" sz="600" u="none" strike="noStrike" dirty="0">
                          <a:solidFill>
                            <a:schemeClr val="tx1"/>
                          </a:solidFill>
                          <a:effectLst/>
                          <a:latin typeface="Meiryo UI" panose="020B0604030504040204" pitchFamily="50" charset="-128"/>
                          <a:ea typeface="Meiryo UI" panose="020B0604030504040204" pitchFamily="50" charset="-128"/>
                        </a:rPr>
                        <a:t>：インバウンド誘客目標総数</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B</a:t>
                      </a:r>
                      <a:r>
                        <a:rPr lang="ja-JP" altLang="en-US" sz="600" u="none" strike="noStrike" dirty="0">
                          <a:solidFill>
                            <a:schemeClr val="tx1"/>
                          </a:solidFill>
                          <a:effectLst/>
                          <a:latin typeface="Meiryo UI" panose="020B0604030504040204" pitchFamily="50" charset="-128"/>
                          <a:ea typeface="Meiryo UI" panose="020B0604030504040204" pitchFamily="50" charset="-128"/>
                        </a:rPr>
                        <a:t>：販売単価</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C</a:t>
                      </a:r>
                      <a:r>
                        <a:rPr lang="ja-JP" altLang="en-US" sz="600" u="none" strike="noStrike" dirty="0">
                          <a:solidFill>
                            <a:schemeClr val="tx1"/>
                          </a:solidFill>
                          <a:effectLst/>
                          <a:latin typeface="Meiryo UI" panose="020B0604030504040204" pitchFamily="50" charset="-128"/>
                          <a:ea typeface="Meiryo UI" panose="020B0604030504040204" pitchFamily="50" charset="-128"/>
                        </a:rPr>
                        <a:t>：</a:t>
                      </a:r>
                      <a:r>
                        <a:rPr lang="en-US" altLang="ja-JP" sz="600" u="none" strike="noStrike" dirty="0">
                          <a:solidFill>
                            <a:schemeClr val="tx1"/>
                          </a:solidFill>
                          <a:effectLst/>
                          <a:latin typeface="Meiryo UI" panose="020B0604030504040204" pitchFamily="50" charset="-128"/>
                          <a:ea typeface="Meiryo UI" panose="020B0604030504040204" pitchFamily="50" charset="-128"/>
                        </a:rPr>
                        <a:t>B</a:t>
                      </a:r>
                      <a:r>
                        <a:rPr lang="ja-JP" altLang="en-US" sz="600" u="none" strike="noStrike" dirty="0">
                          <a:solidFill>
                            <a:schemeClr val="tx1"/>
                          </a:solidFill>
                          <a:effectLst/>
                          <a:latin typeface="Meiryo UI" panose="020B0604030504040204" pitchFamily="50" charset="-128"/>
                          <a:ea typeface="Meiryo UI" panose="020B0604030504040204" pitchFamily="50" charset="-128"/>
                        </a:rPr>
                        <a:t>以外の域内消費単価</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600" u="none" strike="noStrike" dirty="0">
                          <a:solidFill>
                            <a:schemeClr val="tx1"/>
                          </a:solidFill>
                          <a:effectLst/>
                          <a:latin typeface="Meiryo UI" panose="020B0604030504040204" pitchFamily="50" charset="-128"/>
                          <a:ea typeface="Meiryo UI" panose="020B0604030504040204" pitchFamily="50" charset="-128"/>
                        </a:rPr>
                        <a:t>D</a:t>
                      </a:r>
                      <a:r>
                        <a:rPr lang="ja-JP" altLang="en-US" sz="600" u="none" strike="noStrike" dirty="0">
                          <a:solidFill>
                            <a:schemeClr val="tx1"/>
                          </a:solidFill>
                          <a:effectLst/>
                          <a:latin typeface="Meiryo UI" panose="020B0604030504040204" pitchFamily="50" charset="-128"/>
                          <a:ea typeface="Meiryo UI" panose="020B0604030504040204" pitchFamily="50" charset="-128"/>
                        </a:rPr>
                        <a:t>：補助希望額</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zh-TW" altLang="en-US" sz="600" u="none" strike="noStrike" dirty="0">
                          <a:solidFill>
                            <a:schemeClr val="tx1"/>
                          </a:solidFill>
                          <a:effectLst/>
                          <a:latin typeface="Meiryo UI" panose="020B0604030504040204" pitchFamily="50" charset="-128"/>
                          <a:ea typeface="Meiryo UI" panose="020B0604030504040204" pitchFamily="50" charset="-128"/>
                        </a:rPr>
                        <a:t>直接消費拡大効果</a:t>
                      </a:r>
                      <a:r>
                        <a:rPr lang="zh-TW" altLang="en-US" sz="500" u="none" strike="noStrike" dirty="0">
                          <a:solidFill>
                            <a:schemeClr val="tx1"/>
                          </a:solidFill>
                          <a:effectLst/>
                          <a:latin typeface="Meiryo UI" panose="020B0604030504040204" pitchFamily="50" charset="-128"/>
                          <a:ea typeface="Meiryo UI" panose="020B0604030504040204" pitchFamily="50" charset="-128"/>
                        </a:rPr>
                        <a:t>Ａ</a:t>
                      </a:r>
                      <a:r>
                        <a:rPr lang="en-US" altLang="zh-TW" sz="500" u="none" strike="noStrike" dirty="0">
                          <a:solidFill>
                            <a:schemeClr val="tx1"/>
                          </a:solidFill>
                          <a:effectLst/>
                          <a:latin typeface="Meiryo UI" panose="020B0604030504040204" pitchFamily="50" charset="-128"/>
                          <a:ea typeface="Meiryo UI" panose="020B0604030504040204" pitchFamily="50" charset="-128"/>
                        </a:rPr>
                        <a:t>×</a:t>
                      </a:r>
                      <a:r>
                        <a:rPr lang="zh-TW" altLang="en-US" sz="500" u="none" strike="noStrike" dirty="0">
                          <a:solidFill>
                            <a:schemeClr val="tx1"/>
                          </a:solidFill>
                          <a:effectLst/>
                          <a:latin typeface="Meiryo UI" panose="020B0604030504040204" pitchFamily="50" charset="-128"/>
                          <a:ea typeface="Meiryo UI" panose="020B0604030504040204" pitchFamily="50" charset="-128"/>
                        </a:rPr>
                        <a:t>Ｂ</a:t>
                      </a:r>
                      <a:r>
                        <a:rPr lang="en-US" altLang="zh-TW" sz="500" u="none" strike="noStrike" dirty="0">
                          <a:solidFill>
                            <a:schemeClr val="tx1"/>
                          </a:solidFill>
                          <a:effectLst/>
                          <a:latin typeface="Meiryo UI" panose="020B0604030504040204" pitchFamily="50" charset="-128"/>
                          <a:ea typeface="Meiryo UI" panose="020B0604030504040204" pitchFamily="50" charset="-128"/>
                        </a:rPr>
                        <a:t>/D</a:t>
                      </a:r>
                      <a:endParaRPr lang="en-US" altLang="zh-TW" sz="5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600" u="none" strike="noStrike" dirty="0">
                          <a:solidFill>
                            <a:schemeClr val="tx1"/>
                          </a:solidFill>
                          <a:effectLst/>
                          <a:latin typeface="Meiryo UI" panose="020B0604030504040204" pitchFamily="50" charset="-128"/>
                          <a:ea typeface="Meiryo UI" panose="020B0604030504040204" pitchFamily="50" charset="-128"/>
                        </a:rPr>
                        <a:t>域内消費拡大効果</a:t>
                      </a:r>
                      <a:r>
                        <a:rPr lang="en-US" sz="500" u="none" strike="noStrike" dirty="0">
                          <a:solidFill>
                            <a:schemeClr val="tx1"/>
                          </a:solidFill>
                          <a:effectLst/>
                          <a:latin typeface="Meiryo UI" panose="020B0604030504040204" pitchFamily="50" charset="-128"/>
                          <a:ea typeface="Meiryo UI" panose="020B0604030504040204" pitchFamily="50" charset="-128"/>
                        </a:rPr>
                        <a:t>A×（B＋C）/D</a:t>
                      </a:r>
                      <a:endParaRPr lang="en-US" sz="5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933115100"/>
                  </a:ext>
                </a:extLst>
              </a:tr>
              <a:tr h="183145">
                <a:tc vMerge="1">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703612134"/>
                  </a:ext>
                </a:extLst>
              </a:tr>
              <a:tr h="282746">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地域経済循環への</a:t>
                      </a:r>
                      <a:br>
                        <a:rPr lang="ja-JP" altLang="en-US" sz="900" b="1" u="none" strike="noStrike" dirty="0">
                          <a:solidFill>
                            <a:schemeClr val="tx1"/>
                          </a:solidFill>
                          <a:effectLst/>
                          <a:latin typeface="Meiryo UI" panose="020B0604030504040204" pitchFamily="50" charset="-128"/>
                          <a:ea typeface="Meiryo UI" panose="020B0604030504040204" pitchFamily="50" charset="-128"/>
                        </a:rPr>
                      </a:br>
                      <a:r>
                        <a:rPr lang="ja-JP" altLang="en-US" sz="900" b="1" u="none" strike="noStrike" dirty="0">
                          <a:solidFill>
                            <a:schemeClr val="tx1"/>
                          </a:solidFill>
                          <a:effectLst/>
                          <a:latin typeface="Meiryo UI" panose="020B0604030504040204" pitchFamily="50" charset="-128"/>
                          <a:ea typeface="Meiryo UI" panose="020B0604030504040204" pitchFamily="50" charset="-128"/>
                        </a:rPr>
                        <a:t>貢献</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algn="l" fontAlgn="ctr"/>
                      <a:endParaRPr lang="ja-JP" altLang="en-US" sz="7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564157004"/>
                  </a:ext>
                </a:extLst>
              </a:tr>
              <a:tr h="248738">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主なスケジュール</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rtl="0">
                        <a:spcBef>
                          <a:spcPts val="0"/>
                        </a:spcBef>
                        <a:spcAft>
                          <a:spcPts val="0"/>
                        </a:spcAft>
                        <a:buNone/>
                      </a:pPr>
                      <a:endParaRPr lang="ja-JP" altLang="en-US" sz="9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76402105"/>
                  </a:ext>
                </a:extLst>
              </a:tr>
              <a:tr h="251975">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次年度以降の持続可能性</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gridSpan="6">
                  <a:txBody>
                    <a:bodyPr/>
                    <a:lstStyle/>
                    <a:p>
                      <a:pPr algn="l"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88147734"/>
                  </a:ext>
                </a:extLst>
              </a:tr>
              <a:tr h="273233">
                <a:tc rowSpan="3">
                  <a:txBody>
                    <a:bodyPr/>
                    <a:lstStyle/>
                    <a:p>
                      <a:pPr algn="ctr" rtl="0"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想定される移動手段・</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rtl="0"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宿泊施設等</a:t>
                      </a:r>
                      <a:endParaRPr lang="ja-JP" altLang="en-US" sz="900" b="1"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アクセス</a:t>
                      </a:r>
                      <a:br>
                        <a:rPr lang="ja-JP" altLang="en-US" sz="800" u="none" strike="noStrike" dirty="0">
                          <a:solidFill>
                            <a:schemeClr val="tx1"/>
                          </a:solidFill>
                          <a:effectLst/>
                          <a:latin typeface="Meiryo UI" panose="020B0604030504040204" pitchFamily="50" charset="-128"/>
                          <a:ea typeface="Meiryo UI" panose="020B0604030504040204" pitchFamily="50" charset="-128"/>
                        </a:rPr>
                      </a:br>
                      <a:r>
                        <a:rPr lang="ja-JP" altLang="en-US" sz="800" u="none" strike="noStrike" dirty="0">
                          <a:solidFill>
                            <a:schemeClr val="tx1"/>
                          </a:solidFill>
                          <a:effectLst/>
                          <a:latin typeface="Meiryo UI" panose="020B0604030504040204" pitchFamily="50" charset="-128"/>
                          <a:ea typeface="Meiryo UI" panose="020B0604030504040204" pitchFamily="50" charset="-128"/>
                        </a:rPr>
                        <a:t>（二次交通含む）</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90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5">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33745652"/>
                  </a:ext>
                </a:extLst>
              </a:tr>
              <a:tr h="273233">
                <a:tc vMerge="1">
                  <a:txBody>
                    <a:bodyPr/>
                    <a:lstStyle/>
                    <a:p>
                      <a:endParaRPr kumimoji="1" lang="ja-JP" altLang="en-US"/>
                    </a:p>
                  </a:txBody>
                  <a:tcP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宿泊施設</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90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5">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kumimoji="1" lang="en-US" altLang="ja-JP" sz="700" b="0" dirty="0">
                        <a:solidFill>
                          <a:schemeClr val="tx1"/>
                        </a:solidFill>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54028687"/>
                  </a:ext>
                </a:extLst>
              </a:tr>
              <a:tr h="300824">
                <a:tc vMerge="1">
                  <a:txBody>
                    <a:bodyPr/>
                    <a:lstStyle/>
                    <a:p>
                      <a:endParaRPr kumimoji="1" lang="ja-JP" altLang="en-US"/>
                    </a:p>
                  </a:txBody>
                  <a:tcPr/>
                </a:tc>
                <a:tc>
                  <a:txBody>
                    <a:bodyPr/>
                    <a:lstStyle/>
                    <a:p>
                      <a:pPr algn="ctr" fontAlgn="ctr"/>
                      <a:r>
                        <a:rPr lang="ja-JP" altLang="en-US" sz="800" u="none" strike="noStrike" dirty="0">
                          <a:solidFill>
                            <a:schemeClr val="tx1"/>
                          </a:solidFill>
                          <a:effectLst/>
                          <a:latin typeface="Meiryo UI" panose="020B0604030504040204" pitchFamily="50" charset="-128"/>
                          <a:ea typeface="Meiryo UI" panose="020B0604030504040204" pitchFamily="50" charset="-128"/>
                        </a:rPr>
                        <a:t>消費拡大・滞在時間延長への寄与策</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905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5">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1714905"/>
                  </a:ext>
                </a:extLst>
              </a:tr>
              <a:tr h="731318">
                <a:tc>
                  <a:txBody>
                    <a:bodyPr/>
                    <a:lstStyle/>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課題に対する今までの</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取組有無と内容、これまで</a:t>
                      </a:r>
                      <a:endParaRPr lang="en-US" altLang="ja-JP" sz="900" b="1"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1" u="none" strike="noStrike" dirty="0">
                          <a:solidFill>
                            <a:schemeClr val="tx1"/>
                          </a:solidFill>
                          <a:effectLst/>
                          <a:latin typeface="Meiryo UI" panose="020B0604030504040204" pitchFamily="50" charset="-128"/>
                          <a:ea typeface="Meiryo UI" panose="020B0604030504040204" pitchFamily="50" charset="-128"/>
                        </a:rPr>
                        <a:t>活用した支援事業での実績</a:t>
                      </a:r>
                      <a:br>
                        <a:rPr lang="ja-JP" altLang="en-US" sz="900" b="1" u="none" strike="noStrike" dirty="0">
                          <a:solidFill>
                            <a:schemeClr val="tx1"/>
                          </a:solidFill>
                          <a:effectLst/>
                          <a:latin typeface="Meiryo UI" panose="020B0604030504040204" pitchFamily="50" charset="-128"/>
                          <a:ea typeface="Meiryo UI" panose="020B0604030504040204" pitchFamily="50" charset="-128"/>
                        </a:rPr>
                      </a:br>
                      <a:r>
                        <a:rPr lang="ja-JP" altLang="en-US" sz="600" b="0" u="none" strike="noStrike" dirty="0">
                          <a:solidFill>
                            <a:schemeClr val="tx1"/>
                          </a:solidFill>
                          <a:effectLst/>
                          <a:latin typeface="Meiryo UI" panose="020B0604030504040204" pitchFamily="50" charset="-128"/>
                          <a:ea typeface="Meiryo UI" panose="020B0604030504040204" pitchFamily="50" charset="-128"/>
                        </a:rPr>
                        <a:t>（観光再始動事業・特別体験事業等）</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6">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ja-JP" altLang="en-US" sz="700" b="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txBody>
                  <a:tcPr marL="5741" marR="5741" marT="5741" marB="0" anchor="ctr">
                    <a:lnL w="12700"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9050"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3515719"/>
                  </a:ext>
                </a:extLst>
              </a:tr>
            </a:tbl>
          </a:graphicData>
        </a:graphic>
      </p:graphicFrame>
      <p:sp>
        <p:nvSpPr>
          <p:cNvPr id="10" name="Google Shape;104;p1">
            <a:extLst>
              <a:ext uri="{FF2B5EF4-FFF2-40B4-BE49-F238E27FC236}">
                <a16:creationId xmlns:a16="http://schemas.microsoft.com/office/drawing/2014/main" id="{A938BF74-98FC-D368-DDF9-9A08F92C1B42}"/>
              </a:ext>
            </a:extLst>
          </p:cNvPr>
          <p:cNvSpPr/>
          <p:nvPr/>
        </p:nvSpPr>
        <p:spPr>
          <a:xfrm>
            <a:off x="48500" y="619251"/>
            <a:ext cx="806451" cy="104017"/>
          </a:xfrm>
          <a:prstGeom prst="rect">
            <a:avLst/>
          </a:prstGeom>
          <a:solidFill>
            <a:schemeClr val="accent1">
              <a:lumMod val="20000"/>
              <a:lumOff val="80000"/>
            </a:schemeClr>
          </a:solidFill>
          <a:ln w="6350" cap="flat" cmpd="sng">
            <a:solidFill>
              <a:schemeClr val="tx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900" b="1" dirty="0">
                <a:solidFill>
                  <a:schemeClr val="tx1"/>
                </a:solidFill>
                <a:latin typeface="Meiryo UI" panose="020B0604030504040204" pitchFamily="50" charset="-128"/>
                <a:ea typeface="Meiryo UI" panose="020B0604030504040204" pitchFamily="50" charset="-128"/>
                <a:cs typeface="Meiryo"/>
                <a:sym typeface="Meiryo"/>
              </a:rPr>
              <a:t>事業概要</a:t>
            </a:r>
            <a:endParaRPr sz="900" b="1" dirty="0">
              <a:solidFill>
                <a:schemeClr val="tx1"/>
              </a:solidFill>
              <a:latin typeface="Meiryo UI" panose="020B0604030504040204" pitchFamily="50" charset="-128"/>
              <a:ea typeface="Meiryo UI" panose="020B0604030504040204" pitchFamily="50" charset="-128"/>
              <a:cs typeface="Meiryo"/>
              <a:sym typeface="Meiryo"/>
            </a:endParaRPr>
          </a:p>
        </p:txBody>
      </p:sp>
    </p:spTree>
    <p:extLst>
      <p:ext uri="{BB962C8B-B14F-4D97-AF65-F5344CB8AC3E}">
        <p14:creationId xmlns:p14="http://schemas.microsoft.com/office/powerpoint/2010/main" val="3351282917"/>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1242</Words>
  <PresentationFormat>A4 210 x 297 mm</PresentationFormat>
  <Paragraphs>126</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Meiryo</vt:lpstr>
      <vt:lpstr>游ゴシック</vt:lpstr>
      <vt:lpstr>Arial</vt:lpstr>
      <vt:lpstr>Office テーマ</vt:lpstr>
      <vt:lpstr>事業名（日本語）：（例）プレミアムインバウンドツアー</vt:lpstr>
      <vt:lpstr>事業名（日本語）：（例）プレミアムインバウンドツアー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2024-01-11T04:32:06Z</dcterms:created>
  <dcterms:modified xsi:type="dcterms:W3CDTF">2025-02-05T03:57:07Z</dcterms:modified>
</cp:coreProperties>
</file>